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87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B7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The tourism </a:t>
            </a:r>
            <a:r>
              <a:rPr lang="en-US" b="1"/>
              <a:t>value chain </a:t>
            </a:r>
            <a:r>
              <a:rPr lang="en-US"/>
              <a:t>of Da Nang in </a:t>
            </a:r>
            <a:r>
              <a:rPr lang="en-US" b="1" i="1"/>
              <a:t>million USD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 Chain</c:v>
                </c:pt>
              </c:strCache>
            </c:strRef>
          </c:tx>
          <c:spPr>
            <a:solidFill>
              <a:schemeClr val="accent2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2006</c:v>
                </c:pt>
                <c:pt idx="1">
                  <c:v>2012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92</c:v>
                </c:pt>
                <c:pt idx="2">
                  <c:v>390</c:v>
                </c:pt>
                <c:pt idx="3">
                  <c:v>509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B2-4F83-9ACC-05BA3B1447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4532368"/>
        <c:axId val="197889064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2006</c:v>
                      </c:pt>
                      <c:pt idx="1">
                        <c:v>2012</c:v>
                      </c:pt>
                      <c:pt idx="2">
                        <c:v>2018</c:v>
                      </c:pt>
                      <c:pt idx="3">
                        <c:v>2019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AB2-4F83-9ACC-05BA3B1447B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2">
                      <a:tint val="65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2006</c:v>
                      </c:pt>
                      <c:pt idx="1">
                        <c:v>2012</c:v>
                      </c:pt>
                      <c:pt idx="2">
                        <c:v>2018</c:v>
                      </c:pt>
                      <c:pt idx="3">
                        <c:v>2019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AB2-4F83-9ACC-05BA3B1447B9}"/>
                  </c:ext>
                </c:extLst>
              </c15:ser>
            </c15:filteredBarSeries>
          </c:ext>
        </c:extLst>
      </c:barChart>
      <c:catAx>
        <c:axId val="191453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8890640"/>
        <c:crosses val="autoZero"/>
        <c:auto val="1"/>
        <c:lblAlgn val="ctr"/>
        <c:lblOffset val="100"/>
        <c:noMultiLvlLbl val="0"/>
      </c:catAx>
      <c:valAx>
        <c:axId val="1978890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4532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E57-405A-A1B3-C1EEEC021E7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31F-4CF6-9EE5-DA855B0D260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Domestic</c:v>
                </c:pt>
                <c:pt idx="1">
                  <c:v>International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1F-4CF6-9EE5-DA855B0D260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4B269B-37CF-48B5-B44E-0DDEBA5386A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8BC271-BBF0-49E9-B7FC-F626226DB7FE}">
      <dgm:prSet/>
      <dgm:spPr/>
      <dgm:t>
        <a:bodyPr/>
        <a:lstStyle/>
        <a:p>
          <a:r>
            <a:rPr lang="en-US" b="1"/>
            <a:t>Geography</a:t>
          </a:r>
          <a:r>
            <a:rPr lang="en-US"/>
            <a:t> </a:t>
          </a:r>
        </a:p>
      </dgm:t>
    </dgm:pt>
    <dgm:pt modelId="{49F86D99-4856-4FA1-8F74-48A481ED502B}" type="parTrans" cxnId="{FF1AD884-715E-42A9-9107-6571D7B84444}">
      <dgm:prSet/>
      <dgm:spPr/>
      <dgm:t>
        <a:bodyPr/>
        <a:lstStyle/>
        <a:p>
          <a:endParaRPr lang="en-US"/>
        </a:p>
      </dgm:t>
    </dgm:pt>
    <dgm:pt modelId="{5F6E790D-51D9-4F99-846E-0DB581E9EEA4}" type="sibTrans" cxnId="{FF1AD884-715E-42A9-9107-6571D7B84444}">
      <dgm:prSet/>
      <dgm:spPr/>
      <dgm:t>
        <a:bodyPr/>
        <a:lstStyle/>
        <a:p>
          <a:endParaRPr lang="en-US"/>
        </a:p>
      </dgm:t>
    </dgm:pt>
    <dgm:pt modelId="{CF29AC5A-43DE-4298-BB61-B99A9A5F6974}">
      <dgm:prSet/>
      <dgm:spPr/>
      <dgm:t>
        <a:bodyPr/>
        <a:lstStyle/>
        <a:p>
          <a:r>
            <a:rPr lang="en-US"/>
            <a:t>Advantages</a:t>
          </a:r>
        </a:p>
      </dgm:t>
    </dgm:pt>
    <dgm:pt modelId="{4092D81A-2565-4279-8C61-D7E97C7754F5}" type="parTrans" cxnId="{9076BA03-9790-4FFC-B600-BE36EAE6E754}">
      <dgm:prSet/>
      <dgm:spPr/>
      <dgm:t>
        <a:bodyPr/>
        <a:lstStyle/>
        <a:p>
          <a:endParaRPr lang="en-US"/>
        </a:p>
      </dgm:t>
    </dgm:pt>
    <dgm:pt modelId="{CB8C9001-A568-4B06-B1EE-F834364E4263}" type="sibTrans" cxnId="{9076BA03-9790-4FFC-B600-BE36EAE6E754}">
      <dgm:prSet/>
      <dgm:spPr/>
      <dgm:t>
        <a:bodyPr/>
        <a:lstStyle/>
        <a:p>
          <a:endParaRPr lang="en-US"/>
        </a:p>
      </dgm:t>
    </dgm:pt>
    <dgm:pt modelId="{E5860297-273E-416D-9794-4E28B3A7CABB}">
      <dgm:prSet/>
      <dgm:spPr/>
      <dgm:t>
        <a:bodyPr/>
        <a:lstStyle/>
        <a:p>
          <a:r>
            <a:rPr lang="en-US"/>
            <a:t>Disadvantages</a:t>
          </a:r>
        </a:p>
      </dgm:t>
    </dgm:pt>
    <dgm:pt modelId="{7F2B9B1F-3734-44D7-AE41-A35973C47DD2}" type="parTrans" cxnId="{B5C2B743-05A5-4693-81E5-A0AEE9F696C5}">
      <dgm:prSet/>
      <dgm:spPr/>
      <dgm:t>
        <a:bodyPr/>
        <a:lstStyle/>
        <a:p>
          <a:endParaRPr lang="en-US"/>
        </a:p>
      </dgm:t>
    </dgm:pt>
    <dgm:pt modelId="{9351EFA1-F9A8-458C-9A7F-0BBC6801D0D3}" type="sibTrans" cxnId="{B5C2B743-05A5-4693-81E5-A0AEE9F696C5}">
      <dgm:prSet/>
      <dgm:spPr/>
      <dgm:t>
        <a:bodyPr/>
        <a:lstStyle/>
        <a:p>
          <a:endParaRPr lang="en-US"/>
        </a:p>
      </dgm:t>
    </dgm:pt>
    <dgm:pt modelId="{B801D8C4-EF37-499C-ADBF-B2C65D76A76C}">
      <dgm:prSet/>
      <dgm:spPr/>
      <dgm:t>
        <a:bodyPr/>
        <a:lstStyle/>
        <a:p>
          <a:r>
            <a:rPr lang="en-US" b="1"/>
            <a:t>Attractions</a:t>
          </a:r>
        </a:p>
      </dgm:t>
    </dgm:pt>
    <dgm:pt modelId="{07DAF0D3-3019-4607-8BBC-9AFE6768DABF}" type="parTrans" cxnId="{1D689D7B-3726-489F-91F5-62DBE76153D2}">
      <dgm:prSet/>
      <dgm:spPr/>
      <dgm:t>
        <a:bodyPr/>
        <a:lstStyle/>
        <a:p>
          <a:endParaRPr lang="en-US"/>
        </a:p>
      </dgm:t>
    </dgm:pt>
    <dgm:pt modelId="{3AE11384-CF67-40AD-A542-ACDB9F79EB71}" type="sibTrans" cxnId="{1D689D7B-3726-489F-91F5-62DBE76153D2}">
      <dgm:prSet/>
      <dgm:spPr/>
      <dgm:t>
        <a:bodyPr/>
        <a:lstStyle/>
        <a:p>
          <a:endParaRPr lang="en-US"/>
        </a:p>
      </dgm:t>
    </dgm:pt>
    <dgm:pt modelId="{5066F10B-2A3D-46AD-84FD-34ADCFA241FD}">
      <dgm:prSet/>
      <dgm:spPr/>
      <dgm:t>
        <a:bodyPr/>
        <a:lstStyle/>
        <a:p>
          <a:r>
            <a:rPr lang="en-US"/>
            <a:t>Classic attractions</a:t>
          </a:r>
        </a:p>
      </dgm:t>
    </dgm:pt>
    <dgm:pt modelId="{EA6E0562-BC25-4EB3-8F0E-0733FA84DE65}" type="parTrans" cxnId="{CAFC6314-07A8-4D36-B9FC-B9647E2F398D}">
      <dgm:prSet/>
      <dgm:spPr/>
      <dgm:t>
        <a:bodyPr/>
        <a:lstStyle/>
        <a:p>
          <a:endParaRPr lang="en-US"/>
        </a:p>
      </dgm:t>
    </dgm:pt>
    <dgm:pt modelId="{9DBFD2FE-00CA-4CDA-91AD-DC8897BBC452}" type="sibTrans" cxnId="{CAFC6314-07A8-4D36-B9FC-B9647E2F398D}">
      <dgm:prSet/>
      <dgm:spPr/>
      <dgm:t>
        <a:bodyPr/>
        <a:lstStyle/>
        <a:p>
          <a:endParaRPr lang="en-US"/>
        </a:p>
      </dgm:t>
    </dgm:pt>
    <dgm:pt modelId="{FCDFE987-4198-4D5F-8C60-F3BD733CA59A}">
      <dgm:prSet/>
      <dgm:spPr/>
      <dgm:t>
        <a:bodyPr/>
        <a:lstStyle/>
        <a:p>
          <a:r>
            <a:rPr lang="en-US"/>
            <a:t>Recently added attractions</a:t>
          </a:r>
        </a:p>
      </dgm:t>
    </dgm:pt>
    <dgm:pt modelId="{4F3C2093-EC1A-4EAD-8F94-D2DCA7C7048E}" type="parTrans" cxnId="{F0A80F90-FFE9-4EC9-93B5-E687C1052E3A}">
      <dgm:prSet/>
      <dgm:spPr/>
      <dgm:t>
        <a:bodyPr/>
        <a:lstStyle/>
        <a:p>
          <a:endParaRPr lang="en-US"/>
        </a:p>
      </dgm:t>
    </dgm:pt>
    <dgm:pt modelId="{F5164A52-5DED-4A70-BBC3-A0EDA5219E29}" type="sibTrans" cxnId="{F0A80F90-FFE9-4EC9-93B5-E687C1052E3A}">
      <dgm:prSet/>
      <dgm:spPr/>
      <dgm:t>
        <a:bodyPr/>
        <a:lstStyle/>
        <a:p>
          <a:endParaRPr lang="en-US"/>
        </a:p>
      </dgm:t>
    </dgm:pt>
    <dgm:pt modelId="{B84FA3D2-B58C-43EE-BDCB-CA9F2568DABF}">
      <dgm:prSet/>
      <dgm:spPr/>
      <dgm:t>
        <a:bodyPr/>
        <a:lstStyle/>
        <a:p>
          <a:r>
            <a:rPr lang="en-US" b="1"/>
            <a:t>Statistics and Strategies</a:t>
          </a:r>
        </a:p>
      </dgm:t>
    </dgm:pt>
    <dgm:pt modelId="{15B843B7-08F1-4BFA-9185-7584741D4F08}" type="parTrans" cxnId="{7CCE5EB9-A1B8-4EF7-925C-20A0B085FF43}">
      <dgm:prSet/>
      <dgm:spPr/>
      <dgm:t>
        <a:bodyPr/>
        <a:lstStyle/>
        <a:p>
          <a:endParaRPr lang="en-US"/>
        </a:p>
      </dgm:t>
    </dgm:pt>
    <dgm:pt modelId="{88759DCE-1350-4367-A612-53CC9AC4E872}" type="sibTrans" cxnId="{7CCE5EB9-A1B8-4EF7-925C-20A0B085FF43}">
      <dgm:prSet/>
      <dgm:spPr/>
      <dgm:t>
        <a:bodyPr/>
        <a:lstStyle/>
        <a:p>
          <a:endParaRPr lang="en-US"/>
        </a:p>
      </dgm:t>
    </dgm:pt>
    <dgm:pt modelId="{636E8ECE-7248-4825-853D-123A61C56CC2}">
      <dgm:prSet/>
      <dgm:spPr/>
      <dgm:t>
        <a:bodyPr/>
        <a:lstStyle/>
        <a:p>
          <a:r>
            <a:rPr lang="en-US"/>
            <a:t>Potential</a:t>
          </a:r>
        </a:p>
      </dgm:t>
    </dgm:pt>
    <dgm:pt modelId="{BC564BCC-600A-4209-9332-984FA8987BF1}" type="parTrans" cxnId="{8CBC6CEE-5936-473A-B217-99EB4920020B}">
      <dgm:prSet/>
      <dgm:spPr/>
      <dgm:t>
        <a:bodyPr/>
        <a:lstStyle/>
        <a:p>
          <a:endParaRPr lang="en-US"/>
        </a:p>
      </dgm:t>
    </dgm:pt>
    <dgm:pt modelId="{5EB774BC-57BD-45C2-BA74-E9F2741AE808}" type="sibTrans" cxnId="{8CBC6CEE-5936-473A-B217-99EB4920020B}">
      <dgm:prSet/>
      <dgm:spPr/>
      <dgm:t>
        <a:bodyPr/>
        <a:lstStyle/>
        <a:p>
          <a:endParaRPr lang="en-US"/>
        </a:p>
      </dgm:t>
    </dgm:pt>
    <dgm:pt modelId="{109F99D1-AC87-4869-827D-0BF60F14F47A}">
      <dgm:prSet/>
      <dgm:spPr/>
      <dgm:t>
        <a:bodyPr/>
        <a:lstStyle/>
        <a:p>
          <a:r>
            <a:rPr lang="en-US"/>
            <a:t>Reality</a:t>
          </a:r>
        </a:p>
      </dgm:t>
    </dgm:pt>
    <dgm:pt modelId="{7ACC5752-395F-42EC-90EF-228691789C15}" type="parTrans" cxnId="{2DE97DF9-BB4B-4234-BC47-1F4BE86AC37C}">
      <dgm:prSet/>
      <dgm:spPr/>
      <dgm:t>
        <a:bodyPr/>
        <a:lstStyle/>
        <a:p>
          <a:endParaRPr lang="en-US"/>
        </a:p>
      </dgm:t>
    </dgm:pt>
    <dgm:pt modelId="{2B94CE86-D413-4D36-BE06-007727DD2D3F}" type="sibTrans" cxnId="{2DE97DF9-BB4B-4234-BC47-1F4BE86AC37C}">
      <dgm:prSet/>
      <dgm:spPr/>
      <dgm:t>
        <a:bodyPr/>
        <a:lstStyle/>
        <a:p>
          <a:endParaRPr lang="en-US"/>
        </a:p>
      </dgm:t>
    </dgm:pt>
    <dgm:pt modelId="{41EEE291-2947-4CED-964D-4B082C602855}">
      <dgm:prSet/>
      <dgm:spPr/>
      <dgm:t>
        <a:bodyPr/>
        <a:lstStyle/>
        <a:p>
          <a:r>
            <a:rPr lang="en-US"/>
            <a:t>Recover plan</a:t>
          </a:r>
        </a:p>
      </dgm:t>
    </dgm:pt>
    <dgm:pt modelId="{C2F2F5D4-B2C8-47A2-A9EA-28F8155ACFD7}" type="parTrans" cxnId="{81615DA3-21B9-4F0D-A7A2-79771C127AD4}">
      <dgm:prSet/>
      <dgm:spPr/>
      <dgm:t>
        <a:bodyPr/>
        <a:lstStyle/>
        <a:p>
          <a:endParaRPr lang="en-US"/>
        </a:p>
      </dgm:t>
    </dgm:pt>
    <dgm:pt modelId="{3C717C01-9925-48A0-B0AE-9C6397928B33}" type="sibTrans" cxnId="{81615DA3-21B9-4F0D-A7A2-79771C127AD4}">
      <dgm:prSet/>
      <dgm:spPr/>
      <dgm:t>
        <a:bodyPr/>
        <a:lstStyle/>
        <a:p>
          <a:endParaRPr lang="en-US"/>
        </a:p>
      </dgm:t>
    </dgm:pt>
    <dgm:pt modelId="{634C233D-7376-438D-803A-9D47FBB308AE}" type="pres">
      <dgm:prSet presAssocID="{324B269B-37CF-48B5-B44E-0DDEBA5386A3}" presName="linear" presStyleCnt="0">
        <dgm:presLayoutVars>
          <dgm:animLvl val="lvl"/>
          <dgm:resizeHandles val="exact"/>
        </dgm:presLayoutVars>
      </dgm:prSet>
      <dgm:spPr/>
    </dgm:pt>
    <dgm:pt modelId="{AB2362DC-62E7-4780-9394-6DF4E7E817F6}" type="pres">
      <dgm:prSet presAssocID="{138BC271-BBF0-49E9-B7FC-F626226DB7F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1D35D5-B139-4149-A248-5417B82824F1}" type="pres">
      <dgm:prSet presAssocID="{138BC271-BBF0-49E9-B7FC-F626226DB7FE}" presName="childText" presStyleLbl="revTx" presStyleIdx="0" presStyleCnt="3">
        <dgm:presLayoutVars>
          <dgm:bulletEnabled val="1"/>
        </dgm:presLayoutVars>
      </dgm:prSet>
      <dgm:spPr/>
    </dgm:pt>
    <dgm:pt modelId="{02B62E6B-F927-4086-9909-5B3F75AEADDF}" type="pres">
      <dgm:prSet presAssocID="{B801D8C4-EF37-499C-ADBF-B2C65D76A76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539506-3482-441A-9C0B-82F75875C2F8}" type="pres">
      <dgm:prSet presAssocID="{B801D8C4-EF37-499C-ADBF-B2C65D76A76C}" presName="childText" presStyleLbl="revTx" presStyleIdx="1" presStyleCnt="3">
        <dgm:presLayoutVars>
          <dgm:bulletEnabled val="1"/>
        </dgm:presLayoutVars>
      </dgm:prSet>
      <dgm:spPr/>
    </dgm:pt>
    <dgm:pt modelId="{71643229-C094-4EF2-B803-AAB940029BC7}" type="pres">
      <dgm:prSet presAssocID="{B84FA3D2-B58C-43EE-BDCB-CA9F2568DAB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496051A-E2CD-4EB7-B4B6-4B8528E79A77}" type="pres">
      <dgm:prSet presAssocID="{B84FA3D2-B58C-43EE-BDCB-CA9F2568DABF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9076BA03-9790-4FFC-B600-BE36EAE6E754}" srcId="{138BC271-BBF0-49E9-B7FC-F626226DB7FE}" destId="{CF29AC5A-43DE-4298-BB61-B99A9A5F6974}" srcOrd="0" destOrd="0" parTransId="{4092D81A-2565-4279-8C61-D7E97C7754F5}" sibTransId="{CB8C9001-A568-4B06-B1EE-F834364E4263}"/>
    <dgm:cxn modelId="{1BA54610-BED7-46AD-83E4-C66B0BC53BD5}" type="presOf" srcId="{138BC271-BBF0-49E9-B7FC-F626226DB7FE}" destId="{AB2362DC-62E7-4780-9394-6DF4E7E817F6}" srcOrd="0" destOrd="0" presId="urn:microsoft.com/office/officeart/2005/8/layout/vList2"/>
    <dgm:cxn modelId="{CAFC6314-07A8-4D36-B9FC-B9647E2F398D}" srcId="{B801D8C4-EF37-499C-ADBF-B2C65D76A76C}" destId="{5066F10B-2A3D-46AD-84FD-34ADCFA241FD}" srcOrd="0" destOrd="0" parTransId="{EA6E0562-BC25-4EB3-8F0E-0733FA84DE65}" sibTransId="{9DBFD2FE-00CA-4CDA-91AD-DC8897BBC452}"/>
    <dgm:cxn modelId="{4C50721A-81BD-40F7-8FF2-1FB8E6F30F7F}" type="presOf" srcId="{CF29AC5A-43DE-4298-BB61-B99A9A5F6974}" destId="{921D35D5-B139-4149-A248-5417B82824F1}" srcOrd="0" destOrd="0" presId="urn:microsoft.com/office/officeart/2005/8/layout/vList2"/>
    <dgm:cxn modelId="{B5C2B743-05A5-4693-81E5-A0AEE9F696C5}" srcId="{138BC271-BBF0-49E9-B7FC-F626226DB7FE}" destId="{E5860297-273E-416D-9794-4E28B3A7CABB}" srcOrd="1" destOrd="0" parTransId="{7F2B9B1F-3734-44D7-AE41-A35973C47DD2}" sibTransId="{9351EFA1-F9A8-458C-9A7F-0BBC6801D0D3}"/>
    <dgm:cxn modelId="{5C783165-971C-4046-AFDB-C69C0E04E2D6}" type="presOf" srcId="{B84FA3D2-B58C-43EE-BDCB-CA9F2568DABF}" destId="{71643229-C094-4EF2-B803-AAB940029BC7}" srcOrd="0" destOrd="0" presId="urn:microsoft.com/office/officeart/2005/8/layout/vList2"/>
    <dgm:cxn modelId="{F929DA45-DD91-4E79-BB31-F363C264A8FC}" type="presOf" srcId="{41EEE291-2947-4CED-964D-4B082C602855}" destId="{C496051A-E2CD-4EB7-B4B6-4B8528E79A77}" srcOrd="0" destOrd="2" presId="urn:microsoft.com/office/officeart/2005/8/layout/vList2"/>
    <dgm:cxn modelId="{133C2551-5BA6-48E3-9AFE-BEB4C38331F9}" type="presOf" srcId="{109F99D1-AC87-4869-827D-0BF60F14F47A}" destId="{C496051A-E2CD-4EB7-B4B6-4B8528E79A77}" srcOrd="0" destOrd="1" presId="urn:microsoft.com/office/officeart/2005/8/layout/vList2"/>
    <dgm:cxn modelId="{70150778-43D6-4A00-BB05-04D80C39AFBD}" type="presOf" srcId="{B801D8C4-EF37-499C-ADBF-B2C65D76A76C}" destId="{02B62E6B-F927-4086-9909-5B3F75AEADDF}" srcOrd="0" destOrd="0" presId="urn:microsoft.com/office/officeart/2005/8/layout/vList2"/>
    <dgm:cxn modelId="{1D689D7B-3726-489F-91F5-62DBE76153D2}" srcId="{324B269B-37CF-48B5-B44E-0DDEBA5386A3}" destId="{B801D8C4-EF37-499C-ADBF-B2C65D76A76C}" srcOrd="1" destOrd="0" parTransId="{07DAF0D3-3019-4607-8BBC-9AFE6768DABF}" sibTransId="{3AE11384-CF67-40AD-A542-ACDB9F79EB71}"/>
    <dgm:cxn modelId="{F322687D-8D93-462F-BEAB-A09142441D4B}" type="presOf" srcId="{E5860297-273E-416D-9794-4E28B3A7CABB}" destId="{921D35D5-B139-4149-A248-5417B82824F1}" srcOrd="0" destOrd="1" presId="urn:microsoft.com/office/officeart/2005/8/layout/vList2"/>
    <dgm:cxn modelId="{FF1AD884-715E-42A9-9107-6571D7B84444}" srcId="{324B269B-37CF-48B5-B44E-0DDEBA5386A3}" destId="{138BC271-BBF0-49E9-B7FC-F626226DB7FE}" srcOrd="0" destOrd="0" parTransId="{49F86D99-4856-4FA1-8F74-48A481ED502B}" sibTransId="{5F6E790D-51D9-4F99-846E-0DB581E9EEA4}"/>
    <dgm:cxn modelId="{F0A80F90-FFE9-4EC9-93B5-E687C1052E3A}" srcId="{B801D8C4-EF37-499C-ADBF-B2C65D76A76C}" destId="{FCDFE987-4198-4D5F-8C60-F3BD733CA59A}" srcOrd="1" destOrd="0" parTransId="{4F3C2093-EC1A-4EAD-8F94-D2DCA7C7048E}" sibTransId="{F5164A52-5DED-4A70-BBC3-A0EDA5219E29}"/>
    <dgm:cxn modelId="{06950394-C9CB-43B9-8F4B-405882F88627}" type="presOf" srcId="{5066F10B-2A3D-46AD-84FD-34ADCFA241FD}" destId="{3E539506-3482-441A-9C0B-82F75875C2F8}" srcOrd="0" destOrd="0" presId="urn:microsoft.com/office/officeart/2005/8/layout/vList2"/>
    <dgm:cxn modelId="{81615DA3-21B9-4F0D-A7A2-79771C127AD4}" srcId="{B84FA3D2-B58C-43EE-BDCB-CA9F2568DABF}" destId="{41EEE291-2947-4CED-964D-4B082C602855}" srcOrd="2" destOrd="0" parTransId="{C2F2F5D4-B2C8-47A2-A9EA-28F8155ACFD7}" sibTransId="{3C717C01-9925-48A0-B0AE-9C6397928B33}"/>
    <dgm:cxn modelId="{72458FB1-A203-4D73-BE67-8DC77070DFF4}" type="presOf" srcId="{636E8ECE-7248-4825-853D-123A61C56CC2}" destId="{C496051A-E2CD-4EB7-B4B6-4B8528E79A77}" srcOrd="0" destOrd="0" presId="urn:microsoft.com/office/officeart/2005/8/layout/vList2"/>
    <dgm:cxn modelId="{AEFFD1B1-C22B-46B8-B6EA-2D7067C86367}" type="presOf" srcId="{324B269B-37CF-48B5-B44E-0DDEBA5386A3}" destId="{634C233D-7376-438D-803A-9D47FBB308AE}" srcOrd="0" destOrd="0" presId="urn:microsoft.com/office/officeart/2005/8/layout/vList2"/>
    <dgm:cxn modelId="{7CCE5EB9-A1B8-4EF7-925C-20A0B085FF43}" srcId="{324B269B-37CF-48B5-B44E-0DDEBA5386A3}" destId="{B84FA3D2-B58C-43EE-BDCB-CA9F2568DABF}" srcOrd="2" destOrd="0" parTransId="{15B843B7-08F1-4BFA-9185-7584741D4F08}" sibTransId="{88759DCE-1350-4367-A612-53CC9AC4E872}"/>
    <dgm:cxn modelId="{8CBC6CEE-5936-473A-B217-99EB4920020B}" srcId="{B84FA3D2-B58C-43EE-BDCB-CA9F2568DABF}" destId="{636E8ECE-7248-4825-853D-123A61C56CC2}" srcOrd="0" destOrd="0" parTransId="{BC564BCC-600A-4209-9332-984FA8987BF1}" sibTransId="{5EB774BC-57BD-45C2-BA74-E9F2741AE808}"/>
    <dgm:cxn modelId="{7D2BDAEE-94DA-4BB8-8606-94AD63990A1D}" type="presOf" srcId="{FCDFE987-4198-4D5F-8C60-F3BD733CA59A}" destId="{3E539506-3482-441A-9C0B-82F75875C2F8}" srcOrd="0" destOrd="1" presId="urn:microsoft.com/office/officeart/2005/8/layout/vList2"/>
    <dgm:cxn modelId="{2DE97DF9-BB4B-4234-BC47-1F4BE86AC37C}" srcId="{B84FA3D2-B58C-43EE-BDCB-CA9F2568DABF}" destId="{109F99D1-AC87-4869-827D-0BF60F14F47A}" srcOrd="1" destOrd="0" parTransId="{7ACC5752-395F-42EC-90EF-228691789C15}" sibTransId="{2B94CE86-D413-4D36-BE06-007727DD2D3F}"/>
    <dgm:cxn modelId="{C7E283E4-8C54-468B-8001-566C2B1420B7}" type="presParOf" srcId="{634C233D-7376-438D-803A-9D47FBB308AE}" destId="{AB2362DC-62E7-4780-9394-6DF4E7E817F6}" srcOrd="0" destOrd="0" presId="urn:microsoft.com/office/officeart/2005/8/layout/vList2"/>
    <dgm:cxn modelId="{994E143D-3E43-47CE-A233-A64221BCCA85}" type="presParOf" srcId="{634C233D-7376-438D-803A-9D47FBB308AE}" destId="{921D35D5-B139-4149-A248-5417B82824F1}" srcOrd="1" destOrd="0" presId="urn:microsoft.com/office/officeart/2005/8/layout/vList2"/>
    <dgm:cxn modelId="{1C1C3071-E6F3-4F35-95AF-5F867D90B97A}" type="presParOf" srcId="{634C233D-7376-438D-803A-9D47FBB308AE}" destId="{02B62E6B-F927-4086-9909-5B3F75AEADDF}" srcOrd="2" destOrd="0" presId="urn:microsoft.com/office/officeart/2005/8/layout/vList2"/>
    <dgm:cxn modelId="{94F50CFC-19F6-40EA-A8AE-1DA24CC6CFF5}" type="presParOf" srcId="{634C233D-7376-438D-803A-9D47FBB308AE}" destId="{3E539506-3482-441A-9C0B-82F75875C2F8}" srcOrd="3" destOrd="0" presId="urn:microsoft.com/office/officeart/2005/8/layout/vList2"/>
    <dgm:cxn modelId="{164F1718-C4CC-42DD-B68C-E6C601246387}" type="presParOf" srcId="{634C233D-7376-438D-803A-9D47FBB308AE}" destId="{71643229-C094-4EF2-B803-AAB940029BC7}" srcOrd="4" destOrd="0" presId="urn:microsoft.com/office/officeart/2005/8/layout/vList2"/>
    <dgm:cxn modelId="{49FA0DCA-4E26-4728-B80D-D3BB5CDF4713}" type="presParOf" srcId="{634C233D-7376-438D-803A-9D47FBB308AE}" destId="{C496051A-E2CD-4EB7-B4B6-4B8528E79A7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7C5D6B-3924-4F3B-857C-30F698D9E931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18120C8-9608-490A-93DF-68BF8AB3656D}">
      <dgm:prSet/>
      <dgm:spPr/>
      <dgm:t>
        <a:bodyPr/>
        <a:lstStyle/>
        <a:p>
          <a:r>
            <a:rPr lang="en-US"/>
            <a:t>Covid-19</a:t>
          </a:r>
        </a:p>
      </dgm:t>
    </dgm:pt>
    <dgm:pt modelId="{81AFAD42-C313-40BE-8036-09CD51981F93}" type="parTrans" cxnId="{D8992CF5-CADA-4C55-8821-854FCB2407B5}">
      <dgm:prSet/>
      <dgm:spPr/>
      <dgm:t>
        <a:bodyPr/>
        <a:lstStyle/>
        <a:p>
          <a:endParaRPr lang="en-US"/>
        </a:p>
      </dgm:t>
    </dgm:pt>
    <dgm:pt modelId="{6F8FA124-ACD6-4B96-9734-39F122A61729}" type="sibTrans" cxnId="{D8992CF5-CADA-4C55-8821-854FCB2407B5}">
      <dgm:prSet/>
      <dgm:spPr/>
      <dgm:t>
        <a:bodyPr/>
        <a:lstStyle/>
        <a:p>
          <a:endParaRPr lang="en-US"/>
        </a:p>
      </dgm:t>
    </dgm:pt>
    <dgm:pt modelId="{4FA1F878-FD08-4357-B4FB-74475E1C437A}">
      <dgm:prSet/>
      <dgm:spPr/>
      <dgm:t>
        <a:bodyPr/>
        <a:lstStyle/>
        <a:p>
          <a:r>
            <a:rPr lang="en-US"/>
            <a:t>In the second quarter, this can accumulate up to an alarming $244 USD.</a:t>
          </a:r>
        </a:p>
      </dgm:t>
    </dgm:pt>
    <dgm:pt modelId="{2833FB68-9DBD-4698-B3A9-7135CE3F9F2F}" type="parTrans" cxnId="{0C742C4B-2FF5-4C68-9B83-F7F78B89D796}">
      <dgm:prSet/>
      <dgm:spPr/>
      <dgm:t>
        <a:bodyPr/>
        <a:lstStyle/>
        <a:p>
          <a:endParaRPr lang="en-US"/>
        </a:p>
      </dgm:t>
    </dgm:pt>
    <dgm:pt modelId="{519F606F-C420-437F-BAD1-8D219EA145D6}" type="sibTrans" cxnId="{0C742C4B-2FF5-4C68-9B83-F7F78B89D796}">
      <dgm:prSet/>
      <dgm:spPr/>
      <dgm:t>
        <a:bodyPr/>
        <a:lstStyle/>
        <a:p>
          <a:endParaRPr lang="en-US"/>
        </a:p>
      </dgm:t>
    </dgm:pt>
    <dgm:pt modelId="{95DCBBD9-ACCB-4C73-958C-D862838A307C}">
      <dgm:prSet/>
      <dgm:spPr/>
      <dgm:t>
        <a:bodyPr/>
        <a:lstStyle/>
        <a:p>
          <a:r>
            <a:rPr lang="en-US"/>
            <a:t>Decline 50% in international tourists as compared to 2019, 64% for that of domestic visitors.</a:t>
          </a:r>
        </a:p>
      </dgm:t>
    </dgm:pt>
    <dgm:pt modelId="{161CA8D3-1EB9-445A-B82C-C8BC038F4A6B}" type="parTrans" cxnId="{B1067F33-1E23-462D-9B75-7AED6FFDB698}">
      <dgm:prSet/>
      <dgm:spPr/>
      <dgm:t>
        <a:bodyPr/>
        <a:lstStyle/>
        <a:p>
          <a:endParaRPr lang="en-US"/>
        </a:p>
      </dgm:t>
    </dgm:pt>
    <dgm:pt modelId="{4D2B9ACA-C029-45FA-8C73-CF0CC1AF2FC7}" type="sibTrans" cxnId="{B1067F33-1E23-462D-9B75-7AED6FFDB698}">
      <dgm:prSet/>
      <dgm:spPr/>
      <dgm:t>
        <a:bodyPr/>
        <a:lstStyle/>
        <a:p>
          <a:endParaRPr lang="en-US"/>
        </a:p>
      </dgm:t>
    </dgm:pt>
    <dgm:pt modelId="{FDD0BF68-9927-4EBF-91AA-D281C31BBBC9}">
      <dgm:prSet/>
      <dgm:spPr/>
      <dgm:t>
        <a:bodyPr/>
        <a:lstStyle/>
        <a:p>
          <a:r>
            <a:rPr lang="en-US"/>
            <a:t>International flights are unavailable.</a:t>
          </a:r>
        </a:p>
      </dgm:t>
    </dgm:pt>
    <dgm:pt modelId="{0659349E-B09F-4B2C-A96A-F7E0D261F3FD}" type="parTrans" cxnId="{BB5A6F14-666B-4CA7-B74A-FB4E3AFCD712}">
      <dgm:prSet/>
      <dgm:spPr/>
      <dgm:t>
        <a:bodyPr/>
        <a:lstStyle/>
        <a:p>
          <a:endParaRPr lang="en-US"/>
        </a:p>
      </dgm:t>
    </dgm:pt>
    <dgm:pt modelId="{EF8411C9-B5C0-4C43-9332-416176E9613A}" type="sibTrans" cxnId="{BB5A6F14-666B-4CA7-B74A-FB4E3AFCD712}">
      <dgm:prSet/>
      <dgm:spPr/>
      <dgm:t>
        <a:bodyPr/>
        <a:lstStyle/>
        <a:p>
          <a:endParaRPr lang="en-US"/>
        </a:p>
      </dgm:t>
    </dgm:pt>
    <dgm:pt modelId="{7B4E2DAE-211B-499D-BE82-FE7887EA918B}">
      <dgm:prSet/>
      <dgm:spPr/>
      <dgm:t>
        <a:bodyPr/>
        <a:lstStyle/>
        <a:p>
          <a:r>
            <a:rPr lang="en-US"/>
            <a:t>Foreign markets are unreachable.</a:t>
          </a:r>
        </a:p>
      </dgm:t>
    </dgm:pt>
    <dgm:pt modelId="{ED23A564-30F1-43B0-A237-A964EA85B433}" type="parTrans" cxnId="{228FD7A3-9CD1-466C-9D84-37E809FEFA27}">
      <dgm:prSet/>
      <dgm:spPr/>
      <dgm:t>
        <a:bodyPr/>
        <a:lstStyle/>
        <a:p>
          <a:endParaRPr lang="en-US"/>
        </a:p>
      </dgm:t>
    </dgm:pt>
    <dgm:pt modelId="{6E765117-0EAC-42CC-9C5F-0216ACBA0A11}" type="sibTrans" cxnId="{228FD7A3-9CD1-466C-9D84-37E809FEFA27}">
      <dgm:prSet/>
      <dgm:spPr/>
      <dgm:t>
        <a:bodyPr/>
        <a:lstStyle/>
        <a:p>
          <a:endParaRPr lang="en-US"/>
        </a:p>
      </dgm:t>
    </dgm:pt>
    <dgm:pt modelId="{95C9208E-BD39-434D-AFBB-08BAF7E106EA}">
      <dgm:prSet/>
      <dgm:spPr/>
      <dgm:t>
        <a:bodyPr/>
        <a:lstStyle/>
        <a:p>
          <a:r>
            <a:rPr lang="en-US"/>
            <a:t>Economic losses from tourism estimated at $77 millions USD in the first quarter of 2020.</a:t>
          </a:r>
        </a:p>
      </dgm:t>
    </dgm:pt>
    <dgm:pt modelId="{0F85EF0E-F36E-4F88-848A-D369343A146A}" type="sibTrans" cxnId="{F86AD6DB-A95F-4C8C-930B-5D8B231E4C15}">
      <dgm:prSet/>
      <dgm:spPr/>
      <dgm:t>
        <a:bodyPr/>
        <a:lstStyle/>
        <a:p>
          <a:endParaRPr lang="en-US"/>
        </a:p>
      </dgm:t>
    </dgm:pt>
    <dgm:pt modelId="{2299793E-3442-4FD2-AC0F-262365AAD08A}" type="parTrans" cxnId="{F86AD6DB-A95F-4C8C-930B-5D8B231E4C15}">
      <dgm:prSet/>
      <dgm:spPr/>
      <dgm:t>
        <a:bodyPr/>
        <a:lstStyle/>
        <a:p>
          <a:endParaRPr lang="en-US"/>
        </a:p>
      </dgm:t>
    </dgm:pt>
    <dgm:pt modelId="{D1BD3AFA-0FAB-4E13-B9F5-22F029EA63C6}" type="pres">
      <dgm:prSet presAssocID="{2E7C5D6B-3924-4F3B-857C-30F698D9E931}" presName="linear" presStyleCnt="0">
        <dgm:presLayoutVars>
          <dgm:dir/>
          <dgm:animLvl val="lvl"/>
          <dgm:resizeHandles val="exact"/>
        </dgm:presLayoutVars>
      </dgm:prSet>
      <dgm:spPr/>
    </dgm:pt>
    <dgm:pt modelId="{4BB51EB7-0B7B-4088-B0F4-220CBFD82B9A}" type="pres">
      <dgm:prSet presAssocID="{018120C8-9608-490A-93DF-68BF8AB3656D}" presName="parentLin" presStyleCnt="0"/>
      <dgm:spPr/>
    </dgm:pt>
    <dgm:pt modelId="{1582A480-4180-4417-8A04-9619B8BA7B1D}" type="pres">
      <dgm:prSet presAssocID="{018120C8-9608-490A-93DF-68BF8AB3656D}" presName="parentLeftMargin" presStyleLbl="node1" presStyleIdx="0" presStyleCnt="1"/>
      <dgm:spPr/>
    </dgm:pt>
    <dgm:pt modelId="{1F4EC0A0-8DD1-431E-A8DA-96F7D1889177}" type="pres">
      <dgm:prSet presAssocID="{018120C8-9608-490A-93DF-68BF8AB3656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CC417D1-1F66-47CE-BCB7-5C24652A8B13}" type="pres">
      <dgm:prSet presAssocID="{018120C8-9608-490A-93DF-68BF8AB3656D}" presName="negativeSpace" presStyleCnt="0"/>
      <dgm:spPr/>
    </dgm:pt>
    <dgm:pt modelId="{55E83BED-6181-479C-9BD2-FF48F0FAEDD2}" type="pres">
      <dgm:prSet presAssocID="{018120C8-9608-490A-93DF-68BF8AB3656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B5A6F14-666B-4CA7-B74A-FB4E3AFCD712}" srcId="{018120C8-9608-490A-93DF-68BF8AB3656D}" destId="{FDD0BF68-9927-4EBF-91AA-D281C31BBBC9}" srcOrd="3" destOrd="0" parTransId="{0659349E-B09F-4B2C-A96A-F7E0D261F3FD}" sibTransId="{EF8411C9-B5C0-4C43-9332-416176E9613A}"/>
    <dgm:cxn modelId="{B1067F33-1E23-462D-9B75-7AED6FFDB698}" srcId="{018120C8-9608-490A-93DF-68BF8AB3656D}" destId="{95DCBBD9-ACCB-4C73-958C-D862838A307C}" srcOrd="2" destOrd="0" parTransId="{161CA8D3-1EB9-445A-B82C-C8BC038F4A6B}" sibTransId="{4D2B9ACA-C029-45FA-8C73-CF0CC1AF2FC7}"/>
    <dgm:cxn modelId="{C6179F34-30E7-47F6-9C93-108306242F01}" type="presOf" srcId="{4FA1F878-FD08-4357-B4FB-74475E1C437A}" destId="{55E83BED-6181-479C-9BD2-FF48F0FAEDD2}" srcOrd="0" destOrd="1" presId="urn:microsoft.com/office/officeart/2005/8/layout/list1"/>
    <dgm:cxn modelId="{0C742C4B-2FF5-4C68-9B83-F7F78B89D796}" srcId="{018120C8-9608-490A-93DF-68BF8AB3656D}" destId="{4FA1F878-FD08-4357-B4FB-74475E1C437A}" srcOrd="1" destOrd="0" parTransId="{2833FB68-9DBD-4698-B3A9-7135CE3F9F2F}" sibTransId="{519F606F-C420-437F-BAD1-8D219EA145D6}"/>
    <dgm:cxn modelId="{58E5FF75-318B-42D8-A689-0A2019BB1190}" type="presOf" srcId="{018120C8-9608-490A-93DF-68BF8AB3656D}" destId="{1582A480-4180-4417-8A04-9619B8BA7B1D}" srcOrd="0" destOrd="0" presId="urn:microsoft.com/office/officeart/2005/8/layout/list1"/>
    <dgm:cxn modelId="{C34A9A78-3FF6-4937-A16C-D4472C91AA33}" type="presOf" srcId="{95C9208E-BD39-434D-AFBB-08BAF7E106EA}" destId="{55E83BED-6181-479C-9BD2-FF48F0FAEDD2}" srcOrd="0" destOrd="0" presId="urn:microsoft.com/office/officeart/2005/8/layout/list1"/>
    <dgm:cxn modelId="{45858559-EB75-4094-B24B-75E2C656E730}" type="presOf" srcId="{2E7C5D6B-3924-4F3B-857C-30F698D9E931}" destId="{D1BD3AFA-0FAB-4E13-B9F5-22F029EA63C6}" srcOrd="0" destOrd="0" presId="urn:microsoft.com/office/officeart/2005/8/layout/list1"/>
    <dgm:cxn modelId="{4F3A568C-CF50-431B-94E1-A14F2294313D}" type="presOf" srcId="{7B4E2DAE-211B-499D-BE82-FE7887EA918B}" destId="{55E83BED-6181-479C-9BD2-FF48F0FAEDD2}" srcOrd="0" destOrd="4" presId="urn:microsoft.com/office/officeart/2005/8/layout/list1"/>
    <dgm:cxn modelId="{228FD7A3-9CD1-466C-9D84-37E809FEFA27}" srcId="{018120C8-9608-490A-93DF-68BF8AB3656D}" destId="{7B4E2DAE-211B-499D-BE82-FE7887EA918B}" srcOrd="4" destOrd="0" parTransId="{ED23A564-30F1-43B0-A237-A964EA85B433}" sibTransId="{6E765117-0EAC-42CC-9C5F-0216ACBA0A11}"/>
    <dgm:cxn modelId="{B6755BC0-9FA2-4D48-AC4D-048A9F8FB251}" type="presOf" srcId="{018120C8-9608-490A-93DF-68BF8AB3656D}" destId="{1F4EC0A0-8DD1-431E-A8DA-96F7D1889177}" srcOrd="1" destOrd="0" presId="urn:microsoft.com/office/officeart/2005/8/layout/list1"/>
    <dgm:cxn modelId="{99CB83C3-83DD-43CA-8B9D-FDF3C0836D39}" type="presOf" srcId="{FDD0BF68-9927-4EBF-91AA-D281C31BBBC9}" destId="{55E83BED-6181-479C-9BD2-FF48F0FAEDD2}" srcOrd="0" destOrd="3" presId="urn:microsoft.com/office/officeart/2005/8/layout/list1"/>
    <dgm:cxn modelId="{F86AD6DB-A95F-4C8C-930B-5D8B231E4C15}" srcId="{018120C8-9608-490A-93DF-68BF8AB3656D}" destId="{95C9208E-BD39-434D-AFBB-08BAF7E106EA}" srcOrd="0" destOrd="0" parTransId="{2299793E-3442-4FD2-AC0F-262365AAD08A}" sibTransId="{0F85EF0E-F36E-4F88-848A-D369343A146A}"/>
    <dgm:cxn modelId="{78FE00F3-FB22-4828-AF24-B247FDEBDCD8}" type="presOf" srcId="{95DCBBD9-ACCB-4C73-958C-D862838A307C}" destId="{55E83BED-6181-479C-9BD2-FF48F0FAEDD2}" srcOrd="0" destOrd="2" presId="urn:microsoft.com/office/officeart/2005/8/layout/list1"/>
    <dgm:cxn modelId="{D8992CF5-CADA-4C55-8821-854FCB2407B5}" srcId="{2E7C5D6B-3924-4F3B-857C-30F698D9E931}" destId="{018120C8-9608-490A-93DF-68BF8AB3656D}" srcOrd="0" destOrd="0" parTransId="{81AFAD42-C313-40BE-8036-09CD51981F93}" sibTransId="{6F8FA124-ACD6-4B96-9734-39F122A61729}"/>
    <dgm:cxn modelId="{71BD0923-9703-49ED-ACD5-7FE1D13ECC8F}" type="presParOf" srcId="{D1BD3AFA-0FAB-4E13-B9F5-22F029EA63C6}" destId="{4BB51EB7-0B7B-4088-B0F4-220CBFD82B9A}" srcOrd="0" destOrd="0" presId="urn:microsoft.com/office/officeart/2005/8/layout/list1"/>
    <dgm:cxn modelId="{7F40C273-BA9C-4AC3-9D6D-F652DC72D2EC}" type="presParOf" srcId="{4BB51EB7-0B7B-4088-B0F4-220CBFD82B9A}" destId="{1582A480-4180-4417-8A04-9619B8BA7B1D}" srcOrd="0" destOrd="0" presId="urn:microsoft.com/office/officeart/2005/8/layout/list1"/>
    <dgm:cxn modelId="{18F3980F-0742-48A8-B7FD-E32CB9820AD8}" type="presParOf" srcId="{4BB51EB7-0B7B-4088-B0F4-220CBFD82B9A}" destId="{1F4EC0A0-8DD1-431E-A8DA-96F7D1889177}" srcOrd="1" destOrd="0" presId="urn:microsoft.com/office/officeart/2005/8/layout/list1"/>
    <dgm:cxn modelId="{80CF274F-57C6-4261-BCA3-9E0D7D9D2813}" type="presParOf" srcId="{D1BD3AFA-0FAB-4E13-B9F5-22F029EA63C6}" destId="{FCC417D1-1F66-47CE-BCB7-5C24652A8B13}" srcOrd="1" destOrd="0" presId="urn:microsoft.com/office/officeart/2005/8/layout/list1"/>
    <dgm:cxn modelId="{A55C86AE-BD4E-443C-A6F7-CC8C171100DD}" type="presParOf" srcId="{D1BD3AFA-0FAB-4E13-B9F5-22F029EA63C6}" destId="{55E83BED-6181-479C-9BD2-FF48F0FAEDD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362DC-62E7-4780-9394-6DF4E7E817F6}">
      <dsp:nvSpPr>
        <dsp:cNvPr id="0" name=""/>
        <dsp:cNvSpPr/>
      </dsp:nvSpPr>
      <dsp:spPr>
        <a:xfrm>
          <a:off x="0" y="12642"/>
          <a:ext cx="551129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Geography</a:t>
          </a:r>
          <a:r>
            <a:rPr lang="en-US" sz="3100" kern="1200"/>
            <a:t> </a:t>
          </a:r>
        </a:p>
      </dsp:txBody>
      <dsp:txXfrm>
        <a:off x="36296" y="48938"/>
        <a:ext cx="5438703" cy="670943"/>
      </dsp:txXfrm>
    </dsp:sp>
    <dsp:sp modelId="{921D35D5-B139-4149-A248-5417B82824F1}">
      <dsp:nvSpPr>
        <dsp:cNvPr id="0" name=""/>
        <dsp:cNvSpPr/>
      </dsp:nvSpPr>
      <dsp:spPr>
        <a:xfrm>
          <a:off x="0" y="756177"/>
          <a:ext cx="5511295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8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Advantages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Disadvantages</a:t>
          </a:r>
        </a:p>
      </dsp:txBody>
      <dsp:txXfrm>
        <a:off x="0" y="756177"/>
        <a:ext cx="5511295" cy="834210"/>
      </dsp:txXfrm>
    </dsp:sp>
    <dsp:sp modelId="{02B62E6B-F927-4086-9909-5B3F75AEADDF}">
      <dsp:nvSpPr>
        <dsp:cNvPr id="0" name=""/>
        <dsp:cNvSpPr/>
      </dsp:nvSpPr>
      <dsp:spPr>
        <a:xfrm>
          <a:off x="0" y="1590387"/>
          <a:ext cx="551129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Attractions</a:t>
          </a:r>
        </a:p>
      </dsp:txBody>
      <dsp:txXfrm>
        <a:off x="36296" y="1626683"/>
        <a:ext cx="5438703" cy="670943"/>
      </dsp:txXfrm>
    </dsp:sp>
    <dsp:sp modelId="{3E539506-3482-441A-9C0B-82F75875C2F8}">
      <dsp:nvSpPr>
        <dsp:cNvPr id="0" name=""/>
        <dsp:cNvSpPr/>
      </dsp:nvSpPr>
      <dsp:spPr>
        <a:xfrm>
          <a:off x="0" y="2333922"/>
          <a:ext cx="5511295" cy="834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8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Classic attractions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Recently added attractions</a:t>
          </a:r>
        </a:p>
      </dsp:txBody>
      <dsp:txXfrm>
        <a:off x="0" y="2333922"/>
        <a:ext cx="5511295" cy="834210"/>
      </dsp:txXfrm>
    </dsp:sp>
    <dsp:sp modelId="{71643229-C094-4EF2-B803-AAB940029BC7}">
      <dsp:nvSpPr>
        <dsp:cNvPr id="0" name=""/>
        <dsp:cNvSpPr/>
      </dsp:nvSpPr>
      <dsp:spPr>
        <a:xfrm>
          <a:off x="0" y="3168132"/>
          <a:ext cx="5511295" cy="743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/>
            <a:t>Statistics and Strategies</a:t>
          </a:r>
        </a:p>
      </dsp:txBody>
      <dsp:txXfrm>
        <a:off x="36296" y="3204428"/>
        <a:ext cx="5438703" cy="670943"/>
      </dsp:txXfrm>
    </dsp:sp>
    <dsp:sp modelId="{C496051A-E2CD-4EB7-B4B6-4B8528E79A77}">
      <dsp:nvSpPr>
        <dsp:cNvPr id="0" name=""/>
        <dsp:cNvSpPr/>
      </dsp:nvSpPr>
      <dsp:spPr>
        <a:xfrm>
          <a:off x="0" y="3911667"/>
          <a:ext cx="5511295" cy="1251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98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Potential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Reality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Recover plan</a:t>
          </a:r>
        </a:p>
      </dsp:txBody>
      <dsp:txXfrm>
        <a:off x="0" y="3911667"/>
        <a:ext cx="5511295" cy="1251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83BED-6181-479C-9BD2-FF48F0FAEDD2}">
      <dsp:nvSpPr>
        <dsp:cNvPr id="0" name=""/>
        <dsp:cNvSpPr/>
      </dsp:nvSpPr>
      <dsp:spPr>
        <a:xfrm>
          <a:off x="0" y="327141"/>
          <a:ext cx="7364186" cy="2167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43" tIns="333248" rIns="571543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Economic losses from tourism estimated at $77 millions USD in the first quarter of 2020.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 the second quarter, this can accumulate up to an alarming $244 USD.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Decline 50% in international tourists as compared to 2019, 64% for that of domestic visitors.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International flights are unavailable.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Foreign markets are unreachable.</a:t>
          </a:r>
        </a:p>
      </dsp:txBody>
      <dsp:txXfrm>
        <a:off x="0" y="327141"/>
        <a:ext cx="7364186" cy="2167200"/>
      </dsp:txXfrm>
    </dsp:sp>
    <dsp:sp modelId="{1F4EC0A0-8DD1-431E-A8DA-96F7D1889177}">
      <dsp:nvSpPr>
        <dsp:cNvPr id="0" name=""/>
        <dsp:cNvSpPr/>
      </dsp:nvSpPr>
      <dsp:spPr>
        <a:xfrm>
          <a:off x="368209" y="90981"/>
          <a:ext cx="5154930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844" tIns="0" rIns="194844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Covid-19</a:t>
          </a:r>
        </a:p>
      </dsp:txBody>
      <dsp:txXfrm>
        <a:off x="391266" y="114038"/>
        <a:ext cx="510881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C45E872-1A40-4FE7-986C-59F628C1EA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9F5374-08E9-4C85-B7A7-3F19604B53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A06F1-B57D-406B-8F09-B1FDC0D0B1F3}" type="datetimeFigureOut">
              <a:rPr lang="en-US" smtClean="0"/>
              <a:t>21-Jul-20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7FACC5-BCFD-4649-8006-C71939BACE6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146B17-7076-4944-A4A2-FD49936A33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EDE44-B1FC-494A-A972-62DC7CABB27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689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7F2BD-238E-42D0-B670-F788A50DBDE8}" type="datetimeFigureOut">
              <a:rPr lang="en-US" smtClean="0"/>
              <a:t>21-Jul-20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DF69-FFB1-4D3A-9D8C-5887E79674D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761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E8DF69-FFB1-4D3A-9D8C-5887E79674D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5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73712F2-9290-42BC-A25A-04248EAA1D27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7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2771A-0294-48C2-8FF7-FFED6537F390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552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9E41-65AA-48AC-9797-8303D7CBFCEC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476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5A584-2042-41AE-A3DA-91180F76FE2C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03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B2A6C-910E-48DA-87A4-3C932F3575F0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36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EC507-4E64-408D-A275-9C70CCB92565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1670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0BFF2-41F5-4356-ADF1-8F70541EAE35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335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42BE51-4385-46AE-9BB5-0FCF52D48540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54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F4CBA-E3AA-4359-9B0E-B01395FE2C24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82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7C98-A3C6-4B28-BB81-55CD5A710B35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838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FC209-AC6C-4B6E-8ADF-24A624324189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08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1873A44-7123-4C3C-AFDC-83BD0800B989}" type="datetime1">
              <a:rPr lang="en-US" noProof="0" smtClean="0"/>
              <a:t>21-Jul-20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02258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etnamtourism.gov.vn/english/index.php/items/14900" TargetMode="External"/><Relationship Id="rId3" Type="http://schemas.openxmlformats.org/officeDocument/2006/relationships/hyperlink" Target="https://danang.gov.vn/chinh-quyen/chi-tiet?id=85&amp;_c=56" TargetMode="External"/><Relationship Id="rId7" Type="http://schemas.openxmlformats.org/officeDocument/2006/relationships/hyperlink" Target="https://danang.gov.vn/web/en/detail?id=18363&amp;_c=16407387" TargetMode="External"/><Relationship Id="rId2" Type="http://schemas.openxmlformats.org/officeDocument/2006/relationships/hyperlink" Target="https://web.archive.org/web/20181009042731/https:/danang.gov.vn/web/en/detail?id=26029&amp;_c=1640711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andfonline.com/doi/full/10.1080/13683500.2015.1054269?src=recsys" TargetMode="External"/><Relationship Id="rId5" Type="http://schemas.openxmlformats.org/officeDocument/2006/relationships/hyperlink" Target="https://www.odi.org/sites/odi.org.uk/files/odi-assets/publications-opinion-files/883.pdf" TargetMode="External"/><Relationship Id="rId4" Type="http://schemas.openxmlformats.org/officeDocument/2006/relationships/hyperlink" Target="http://news.bbc.co.uk/2/hi/5394626.stm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Straight Connector 41">
            <a:extLst>
              <a:ext uri="{FF2B5EF4-FFF2-40B4-BE49-F238E27FC236}">
                <a16:creationId xmlns:a16="http://schemas.microsoft.com/office/drawing/2014/main" id="{63FED537-3AF1-4C36-9904-77B6A54D2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5462458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9EF39B-AB41-49AB-8163-8B5FD7D28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51928" y="256539"/>
            <a:ext cx="11700586" cy="4253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9980" y="4206240"/>
            <a:ext cx="9966960" cy="1325880"/>
          </a:xfrm>
        </p:spPr>
        <p:txBody>
          <a:bodyPr>
            <a:normAutofit/>
          </a:bodyPr>
          <a:lstStyle/>
          <a:p>
            <a:r>
              <a:rPr lang="en-US" sz="6600" cap="none"/>
              <a:t>Đà Nẵng City</a:t>
            </a:r>
            <a:endParaRPr lang="en-US" sz="6600" cap="none" dirty="0"/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Placeholder 6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DE754FE6-9089-4C10-BD0C-8A73BC54CC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5041" t="23390" r="2768" b="7261"/>
          <a:stretch/>
        </p:blipFill>
        <p:spPr>
          <a:xfrm>
            <a:off x="0" y="-18084"/>
            <a:ext cx="12192000" cy="6866457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C69EC-F713-434D-9558-DA39E4E33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4200" y="1678665"/>
            <a:ext cx="4569803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457200"/>
            <a:r>
              <a:rPr lang="en-US" sz="4400" b="1"/>
              <a:t>Attraction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94541-287B-4EB9-89C7-930E5F95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>
                <a:solidFill>
                  <a:schemeClr val="bg1"/>
                </a:solidFill>
              </a:rPr>
              <a:pPr defTabSz="914400">
                <a:spcAft>
                  <a:spcPts val="600"/>
                </a:spcAft>
              </a:pPr>
              <a:t>10</a:t>
            </a:fld>
            <a:endParaRPr lang="en-US" sz="900" noProof="0">
              <a:solidFill>
                <a:schemeClr val="bg1"/>
              </a:solidFill>
            </a:endParaRP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DDB569-1ACB-45E1-A8E9-964FDAA2039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900" b="1">
                <a:solidFill>
                  <a:schemeClr val="bg1"/>
                </a:solidFill>
              </a:rPr>
              <a:t>Son Tra Mountain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Also known as the Monkey Mountain.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Oversee Da Nang Bay and the East Sea.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Owning the highest Buddha statue in Vietnam – in Linh Ung Pagoda.</a:t>
            </a:r>
          </a:p>
        </p:txBody>
      </p:sp>
    </p:spTree>
    <p:extLst>
      <p:ext uri="{BB962C8B-B14F-4D97-AF65-F5344CB8AC3E}">
        <p14:creationId xmlns:p14="http://schemas.microsoft.com/office/powerpoint/2010/main" val="179080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6B77A28-6E0E-4470-9C4A-7DEE54E5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400" b="1"/>
              <a:t>Attraction</a:t>
            </a:r>
          </a:p>
        </p:txBody>
      </p:sp>
      <p:pic>
        <p:nvPicPr>
          <p:cNvPr id="7" name="Picture Placeholder 6" descr="A river with a city in the background&#10;&#10;Description automatically generated">
            <a:extLst>
              <a:ext uri="{FF2B5EF4-FFF2-40B4-BE49-F238E27FC236}">
                <a16:creationId xmlns:a16="http://schemas.microsoft.com/office/drawing/2014/main" id="{08B5726B-44D1-4D69-8020-E9B439B5DD5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5588" r="21902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ED64A-C6D9-4DD3-BBC2-D0A549EAC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 smtClean="0"/>
              <a:pPr defTabSz="914400">
                <a:spcAft>
                  <a:spcPts val="600"/>
                </a:spcAft>
              </a:pPr>
              <a:t>11</a:t>
            </a:fld>
            <a:endParaRPr lang="en-US" sz="900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379B269-CDD1-4028-A88C-3ACFE93D7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410" y="1856229"/>
            <a:ext cx="4135817" cy="2383541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3200" b="1">
                <a:solidFill>
                  <a:schemeClr val="tx1"/>
                </a:solidFill>
              </a:rPr>
              <a:t>Thần Tài Hot Spring Park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Authentic Japanses-style onsen.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Family-friendly, exciting water park.</a:t>
            </a:r>
          </a:p>
        </p:txBody>
      </p:sp>
    </p:spTree>
    <p:extLst>
      <p:ext uri="{BB962C8B-B14F-4D97-AF65-F5344CB8AC3E}">
        <p14:creationId xmlns:p14="http://schemas.microsoft.com/office/powerpoint/2010/main" val="3006846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B674AE-0DD8-4A29-8251-CB2A5FD37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400" b="1"/>
              <a:t>Attraction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B7EC89-072A-42D6-9BFA-7CC86F26B3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6754" r="2" b="2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BB23D-B7BA-4B0F-993B-ABE1E870E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 smtClean="0"/>
              <a:pPr defTabSz="914400">
                <a:spcAft>
                  <a:spcPts val="600"/>
                </a:spcAft>
              </a:pPr>
              <a:t>12</a:t>
            </a:fld>
            <a:endParaRPr lang="en-US" sz="900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2D06E6A0-8EA5-4DF7-A08C-8BC45A5424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53787" y="2472267"/>
            <a:ext cx="4135817" cy="3368351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3200" b="1">
                <a:solidFill>
                  <a:schemeClr val="tx1"/>
                </a:solidFill>
              </a:rPr>
              <a:t>Dragon Bridge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Fireworks performance every weekend and festival times.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7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85E03-E84C-4C35-A860-0B0AF3EA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 Statistics and Strategies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940C4-E033-469F-BDBD-A8A87704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b="1"/>
              <a:t>Potential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5B76-B11C-43BF-BF58-6FB8F784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13</a:t>
            </a:fld>
            <a:endParaRPr lang="en-US" noProof="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F9F3D81-250D-407E-BA71-478F848E64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943195"/>
              </p:ext>
            </p:extLst>
          </p:nvPr>
        </p:nvGraphicFramePr>
        <p:xfrm>
          <a:off x="4990235" y="1656408"/>
          <a:ext cx="6409094" cy="4272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2921FEC-2A2A-430E-B448-9D44FC6A50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395886"/>
              </p:ext>
            </p:extLst>
          </p:nvPr>
        </p:nvGraphicFramePr>
        <p:xfrm>
          <a:off x="571703" y="2729955"/>
          <a:ext cx="4989829" cy="3842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Arrow: Curved Down 15">
            <a:extLst>
              <a:ext uri="{FF2B5EF4-FFF2-40B4-BE49-F238E27FC236}">
                <a16:creationId xmlns:a16="http://schemas.microsoft.com/office/drawing/2014/main" id="{8CF9C580-9C69-4403-B945-A5875CC89E22}"/>
              </a:ext>
            </a:extLst>
          </p:cNvPr>
          <p:cNvSpPr/>
          <p:nvPr/>
        </p:nvSpPr>
        <p:spPr>
          <a:xfrm rot="707322" flipH="1">
            <a:off x="4338008" y="3839394"/>
            <a:ext cx="1995948" cy="762103"/>
          </a:xfrm>
          <a:prstGeom prst="curvedDownArrow">
            <a:avLst>
              <a:gd name="adj1" fmla="val 25000"/>
              <a:gd name="adj2" fmla="val 52656"/>
              <a:gd name="adj3" fmla="val 350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92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3" grpId="0">
        <p:bldAsOne/>
      </p:bldGraphic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C3BB-14E5-4938-A811-ABDF03FB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 Statistics and Strategies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36C6A-9901-4DBC-8194-2AAC90E02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71845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200" b="1"/>
              <a:t>Reality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2FAC6-90C1-4D02-8D92-A62D4AD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14</a:t>
            </a:fld>
            <a:endParaRPr lang="en-US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0C710D9-6699-4F48-996E-E977C34B8F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1072768"/>
              </p:ext>
            </p:extLst>
          </p:nvPr>
        </p:nvGraphicFramePr>
        <p:xfrm>
          <a:off x="3708362" y="2775855"/>
          <a:ext cx="7364186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A picture containing front, fruit, food&#10;&#10;Description automatically generated">
            <a:extLst>
              <a:ext uri="{FF2B5EF4-FFF2-40B4-BE49-F238E27FC236}">
                <a16:creationId xmlns:a16="http://schemas.microsoft.com/office/drawing/2014/main" id="{DCC55192-6D75-45B6-98CA-DD275881F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9452" y="2995223"/>
            <a:ext cx="2146589" cy="214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4EC0A0-8DD1-431E-A8DA-96F7D18891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1F4EC0A0-8DD1-431E-A8DA-96F7D18891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5E83BED-6181-479C-9BD2-FF48F0FAED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graphicEl>
                                              <a:dgm id="{55E83BED-6181-479C-9BD2-FF48F0FAED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8F48A-8A76-4746-8CE2-AA146FF50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b="1"/>
              <a:t>Statistics and Strategies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8BD6F5-3828-4E1D-9ADE-FD9FBE6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6239098" cy="3988284"/>
          </a:xfrm>
        </p:spPr>
        <p:txBody>
          <a:bodyPr>
            <a:normAutofit fontScale="92500" lnSpcReduction="10000"/>
          </a:bodyPr>
          <a:lstStyle/>
          <a:p>
            <a:pPr marL="45720" indent="0">
              <a:buNone/>
            </a:pPr>
            <a:r>
              <a:rPr lang="en-US" sz="3200" b="1">
                <a:solidFill>
                  <a:schemeClr val="tx1"/>
                </a:solidFill>
              </a:rPr>
              <a:t>Recovery Plan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Shift the paradigm towards domestic travelers.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Advertise more effectively on social media sites, news channels, etc.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Offer stimulus package to maintain the city’s attractiveness and tourism infrastructure.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Lessen legal restrictions on Visa, Passports,… for international visitors.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Focus on local countries whose flight paths are sill permitted.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>
                <a:solidFill>
                  <a:schemeClr val="tx1"/>
                </a:solidFill>
              </a:rPr>
              <a:t>Conduct a wide range of recreational activities.</a:t>
            </a:r>
          </a:p>
          <a:p>
            <a:pPr marL="45720" indent="0">
              <a:buNone/>
            </a:pPr>
            <a:endParaRPr lang="en-US" sz="1500" b="1">
              <a:solidFill>
                <a:schemeClr val="tx1"/>
              </a:solidFill>
            </a:endParaRPr>
          </a:p>
        </p:txBody>
      </p:sp>
      <p:pic>
        <p:nvPicPr>
          <p:cNvPr id="6" name="Picture 5" descr="A group of people on a beach&#10;&#10;Description automatically generated">
            <a:extLst>
              <a:ext uri="{FF2B5EF4-FFF2-40B4-BE49-F238E27FC236}">
                <a16:creationId xmlns:a16="http://schemas.microsoft.com/office/drawing/2014/main" id="{B6440322-B723-4091-9E8F-13F846B45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26" t="2437" r="25624" b="-2437"/>
          <a:stretch/>
        </p:blipFill>
        <p:spPr>
          <a:xfrm>
            <a:off x="-78660" y="0"/>
            <a:ext cx="5545765" cy="7049729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4EA01-D594-43EF-AE19-86C96D06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37827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A54D-39A7-4DD6-8256-8FF0DFBB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04B0-BB5F-4EAE-BA7C-EFAC495AD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Da Nang People's Committee: </a:t>
            </a:r>
            <a:r>
              <a:rPr lang="en-US" u="sng">
                <a:hlinkClick r:id="rId2"/>
              </a:rPr>
              <a:t>https://web.archive.org/web/20181009042731/https://danang.gov.vn/web/en/detail?id=26029&amp;_c=16407111</a:t>
            </a:r>
            <a:endParaRPr lang="en-US"/>
          </a:p>
          <a:p>
            <a:r>
              <a:rPr lang="en-US"/>
              <a:t>Đà Nẵng City Informatics Portal: </a:t>
            </a:r>
            <a:r>
              <a:rPr lang="en-US" u="sng">
                <a:hlinkClick r:id="rId3"/>
              </a:rPr>
              <a:t>https://danang.gov.vn/chinh-quyen/chi-tiet?id=85&amp;_c=56</a:t>
            </a:r>
            <a:endParaRPr lang="en-US"/>
          </a:p>
          <a:p>
            <a:r>
              <a:rPr lang="en-US"/>
              <a:t>BBC News, October 2</a:t>
            </a:r>
            <a:r>
              <a:rPr lang="en-US" baseline="30000"/>
              <a:t>nd</a:t>
            </a:r>
            <a:r>
              <a:rPr lang="en-US"/>
              <a:t> 2006: </a:t>
            </a:r>
            <a:r>
              <a:rPr lang="en-US" u="sng">
                <a:hlinkClick r:id="rId4"/>
              </a:rPr>
              <a:t>http://news.bbc.co.uk/2/hi/5394626.stm</a:t>
            </a:r>
            <a:endParaRPr lang="en-US"/>
          </a:p>
          <a:p>
            <a:r>
              <a:rPr lang="en-US"/>
              <a:t>Mitchell, J. &amp; Phuc, L. Final Report on Participatory Tourism Value Chain Analysis in Da Nang, Central Vietnam, September 3</a:t>
            </a:r>
            <a:r>
              <a:rPr lang="en-US" baseline="30000"/>
              <a:t>rd</a:t>
            </a:r>
            <a:r>
              <a:rPr lang="en-US"/>
              <a:t> 2007, p.55: </a:t>
            </a:r>
            <a:r>
              <a:rPr lang="en-US" u="sng">
                <a:hlinkClick r:id="rId5"/>
              </a:rPr>
              <a:t>https://www.odi.org/sites/odi.org.uk/files/odi-assets/publications-opinion-files/883.pdf</a:t>
            </a:r>
            <a:endParaRPr lang="en-US"/>
          </a:p>
          <a:p>
            <a:r>
              <a:rPr lang="en-US"/>
              <a:t>Trinh, T. Et al. "Heritage and cultural tourism: the role of the aesthetic when visiting Mỹ Sơn and Cham Museum, Vietnam", October 22</a:t>
            </a:r>
            <a:r>
              <a:rPr lang="en-US" baseline="30000"/>
              <a:t>nd</a:t>
            </a:r>
            <a:r>
              <a:rPr lang="en-US"/>
              <a:t> 2014: </a:t>
            </a:r>
            <a:r>
              <a:rPr lang="en-US" u="sng">
                <a:hlinkClick r:id="rId6"/>
              </a:rPr>
              <a:t>https://www.tandfonline.com/doi/full/10.1080/13683500.2015.1054269?src=recsys</a:t>
            </a:r>
            <a:endParaRPr lang="en-US"/>
          </a:p>
          <a:p>
            <a:r>
              <a:rPr lang="en-US"/>
              <a:t>Đà Nẵng's Department of Tourism, May 12</a:t>
            </a:r>
            <a:r>
              <a:rPr lang="en-US" baseline="30000"/>
              <a:t>th</a:t>
            </a:r>
            <a:r>
              <a:rPr lang="en-US"/>
              <a:t> 2020: </a:t>
            </a:r>
            <a:r>
              <a:rPr lang="en-US" u="sng">
                <a:hlinkClick r:id="rId7"/>
              </a:rPr>
              <a:t>https://danang.gov.vn/web/en/detail?id=18363&amp;_c=16407387</a:t>
            </a:r>
            <a:endParaRPr lang="en-US"/>
          </a:p>
          <a:p>
            <a:r>
              <a:rPr lang="en-US"/>
              <a:t>Việt Nam's Department of Tourism, "Da Nang proposes halting sightseeing fees to tourist attractions", July 7</a:t>
            </a:r>
            <a:r>
              <a:rPr lang="en-US" baseline="30000"/>
              <a:t>th</a:t>
            </a:r>
            <a:r>
              <a:rPr lang="en-US"/>
              <a:t> 2020: </a:t>
            </a:r>
            <a:r>
              <a:rPr lang="en-US" u="sng">
                <a:hlinkClick r:id="rId8"/>
              </a:rPr>
              <a:t>http://www.vietnamtourism.gov.vn/english/index.php/items/14900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EA763-4B19-443A-88F5-F437ECB3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6132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2528-9FD8-459D-BE5A-B4244134D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br>
              <a:rPr lang="en-US"/>
            </a:br>
            <a:r>
              <a:rPr lang="en-US"/>
              <a:t>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A01B6-EBD7-48FE-8142-B4A28A53F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80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53376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133042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24631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6597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5488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7655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4821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D51EE-29A5-4C41-8DF8-AB3F235E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3843375" cy="5175624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</a:rPr>
              <a:t>Da Nang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42BFA2A-77A0-4F60-A32A-685681C84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2154" y="-8467"/>
            <a:ext cx="7109846" cy="6866467"/>
          </a:xfrm>
          <a:custGeom>
            <a:avLst/>
            <a:gdLst>
              <a:gd name="connsiteX0" fmla="*/ 0 w 7109846"/>
              <a:gd name="connsiteY0" fmla="*/ 0 h 6866467"/>
              <a:gd name="connsiteX1" fmla="*/ 1249825 w 7109846"/>
              <a:gd name="connsiteY1" fmla="*/ 0 h 6866467"/>
              <a:gd name="connsiteX2" fmla="*/ 1249825 w 7109846"/>
              <a:gd name="connsiteY2" fmla="*/ 8467 h 6866467"/>
              <a:gd name="connsiteX3" fmla="*/ 7109846 w 7109846"/>
              <a:gd name="connsiteY3" fmla="*/ 8467 h 6866467"/>
              <a:gd name="connsiteX4" fmla="*/ 7109846 w 7109846"/>
              <a:gd name="connsiteY4" fmla="*/ 6866467 h 6866467"/>
              <a:gd name="connsiteX5" fmla="*/ 1249825 w 7109846"/>
              <a:gd name="connsiteY5" fmla="*/ 6866467 h 6866467"/>
              <a:gd name="connsiteX6" fmla="*/ 1109382 w 7109846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9846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7109846" y="8467"/>
                </a:lnTo>
                <a:lnTo>
                  <a:pt x="7109846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40F7C51-2274-4781-8F5F-669097AE77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7969061"/>
              </p:ext>
            </p:extLst>
          </p:nvPr>
        </p:nvGraphicFramePr>
        <p:xfrm>
          <a:off x="6116084" y="609601"/>
          <a:ext cx="5511296" cy="517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DA52F-01DC-444E-99D3-B3E92D2FC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noProof="0">
              <a:solidFill>
                <a:srgbClr val="FFFFFF"/>
              </a:solidFill>
            </a:endParaRPr>
          </a:p>
        </p:txBody>
      </p:sp>
      <p:pic>
        <p:nvPicPr>
          <p:cNvPr id="7" name="Graphic 6" descr="Mountains">
            <a:extLst>
              <a:ext uri="{FF2B5EF4-FFF2-40B4-BE49-F238E27FC236}">
                <a16:creationId xmlns:a16="http://schemas.microsoft.com/office/drawing/2014/main" id="{0C10FA1E-1A35-412E-8D7C-E0E26E393D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9770" y="609600"/>
            <a:ext cx="654613" cy="654613"/>
          </a:xfrm>
          <a:prstGeom prst="rect">
            <a:avLst/>
          </a:prstGeom>
        </p:spPr>
      </p:pic>
      <p:pic>
        <p:nvPicPr>
          <p:cNvPr id="10" name="Graphic 9" descr="Route (Two Pins With A Path)">
            <a:extLst>
              <a:ext uri="{FF2B5EF4-FFF2-40B4-BE49-F238E27FC236}">
                <a16:creationId xmlns:a16="http://schemas.microsoft.com/office/drawing/2014/main" id="{055F1CB7-498D-42EE-A55C-7CEF23D95D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263356" y="2190732"/>
            <a:ext cx="654614" cy="654614"/>
          </a:xfrm>
          <a:prstGeom prst="rect">
            <a:avLst/>
          </a:prstGeom>
        </p:spPr>
      </p:pic>
      <p:pic>
        <p:nvPicPr>
          <p:cNvPr id="16" name="Graphic 15" descr="Statistics">
            <a:extLst>
              <a:ext uri="{FF2B5EF4-FFF2-40B4-BE49-F238E27FC236}">
                <a16:creationId xmlns:a16="http://schemas.microsoft.com/office/drawing/2014/main" id="{B866B89D-BEC7-4117-98E3-85F3C46049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1514" y="3778896"/>
            <a:ext cx="713793" cy="7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8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2362DC-62E7-4780-9394-6DF4E7E81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AB2362DC-62E7-4780-9394-6DF4E7E817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AB2362DC-62E7-4780-9394-6DF4E7E81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AB2362DC-62E7-4780-9394-6DF4E7E817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1D35D5-B139-4149-A248-5417B8282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921D35D5-B139-4149-A248-5417B82824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graphicEl>
                                              <a:dgm id="{921D35D5-B139-4149-A248-5417B8282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graphicEl>
                                              <a:dgm id="{921D35D5-B139-4149-A248-5417B82824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2B62E6B-F927-4086-9909-5B3F75AEA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graphicEl>
                                              <a:dgm id="{02B62E6B-F927-4086-9909-5B3F75AEA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graphicEl>
                                              <a:dgm id="{02B62E6B-F927-4086-9909-5B3F75AEA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graphicEl>
                                              <a:dgm id="{02B62E6B-F927-4086-9909-5B3F75AEA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539506-3482-441A-9C0B-82F75875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graphicEl>
                                              <a:dgm id="{3E539506-3482-441A-9C0B-82F75875C2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graphicEl>
                                              <a:dgm id="{3E539506-3482-441A-9C0B-82F75875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graphicEl>
                                              <a:dgm id="{3E539506-3482-441A-9C0B-82F75875C2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643229-C094-4EF2-B803-AAB940029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71643229-C094-4EF2-B803-AAB940029B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graphicEl>
                                              <a:dgm id="{71643229-C094-4EF2-B803-AAB940029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71643229-C094-4EF2-B803-AAB940029B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96051A-E2CD-4EB7-B4B6-4B8528E79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graphicEl>
                                              <a:dgm id="{C496051A-E2CD-4EB7-B4B6-4B8528E79A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">
                                            <p:graphicEl>
                                              <a:dgm id="{C496051A-E2CD-4EB7-B4B6-4B8528E79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C496051A-E2CD-4EB7-B4B6-4B8528E79A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4603A-E78A-49A3-B307-DCED99F2C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b="1">
                <a:solidFill>
                  <a:schemeClr val="bg1"/>
                </a:solidFill>
              </a:rPr>
              <a:t>Geography</a:t>
            </a:r>
          </a:p>
        </p:txBody>
      </p:sp>
      <p:pic>
        <p:nvPicPr>
          <p:cNvPr id="8" name="Content Placeholder 7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C485C83-C973-491F-8A78-D8F00CC3E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583" y="1927239"/>
            <a:ext cx="5848336" cy="2991006"/>
          </a:xfrm>
        </p:spPr>
      </p:pic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B98A6F8-C6E3-419D-8DEF-7854F841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537" y="972608"/>
            <a:ext cx="3246428" cy="49002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052FD-1D37-4F16-8582-1D0745F1D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noProof="0">
                <a:solidFill>
                  <a:schemeClr val="tx1">
                    <a:lumMod val="65000"/>
                    <a:lumOff val="3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5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26 0.04977 L -0.11953 0.08912 C -0.14362 0.09792 -0.17995 0.10278 -0.2181 0.10278 C -0.26133 0.10278 -0.2961 0.09792 -0.32018 0.08912 L -0.43633 0.04977 " pathEditMode="relative" rAng="0" ptsTypes="AAA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54" y="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230B8-D281-4B07-9C59-B592336C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36" y="538514"/>
            <a:ext cx="10135327" cy="1141262"/>
          </a:xfrm>
        </p:spPr>
        <p:txBody>
          <a:bodyPr anchor="ctr">
            <a:normAutofit/>
          </a:bodyPr>
          <a:lstStyle/>
          <a:p>
            <a:r>
              <a:rPr lang="en-US" b="1"/>
              <a:t>Geography</a:t>
            </a:r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56293-5A5C-4191-A862-38AC4A162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45720" indent="0">
              <a:buNone/>
            </a:pPr>
            <a:r>
              <a:rPr lang="en-US" sz="2400"/>
              <a:t>Da Nang’s climate is a dichotomy between meteorological patterns:</a:t>
            </a:r>
          </a:p>
          <a:p>
            <a:pPr marL="45720" indent="0">
              <a:buNone/>
            </a:pPr>
            <a:endParaRPr lang="en-US" sz="2400"/>
          </a:p>
          <a:p>
            <a:pPr lvl="1"/>
            <a:r>
              <a:rPr lang="en-US" sz="2400"/>
              <a:t>Exhibiting intermittent </a:t>
            </a:r>
            <a:r>
              <a:rPr lang="en-US" sz="2400" i="1"/>
              <a:t>rains</a:t>
            </a:r>
            <a:r>
              <a:rPr lang="en-US" sz="2400"/>
              <a:t>, </a:t>
            </a:r>
            <a:r>
              <a:rPr lang="en-US" sz="2400" i="1"/>
              <a:t>showers</a:t>
            </a:r>
            <a:r>
              <a:rPr lang="en-US" sz="2400"/>
              <a:t> or even </a:t>
            </a:r>
            <a:r>
              <a:rPr lang="en-US" sz="2400" i="1"/>
              <a:t>cyclones</a:t>
            </a:r>
            <a:r>
              <a:rPr lang="en-US" sz="2400"/>
              <a:t> from </a:t>
            </a:r>
            <a:r>
              <a:rPr lang="en-US" sz="2400" b="1"/>
              <a:t>September to December</a:t>
            </a:r>
            <a:r>
              <a:rPr lang="en-US" sz="2400"/>
              <a:t>.</a:t>
            </a:r>
          </a:p>
          <a:p>
            <a:pPr lvl="1"/>
            <a:r>
              <a:rPr lang="en-US" sz="2400"/>
              <a:t>A </a:t>
            </a:r>
            <a:r>
              <a:rPr lang="en-US" sz="2400" i="1"/>
              <a:t>dry</a:t>
            </a:r>
            <a:r>
              <a:rPr lang="en-US" sz="2400"/>
              <a:t>, somewhat </a:t>
            </a:r>
            <a:r>
              <a:rPr lang="en-US" sz="2400" i="1"/>
              <a:t>scorching</a:t>
            </a:r>
            <a:r>
              <a:rPr lang="en-US" sz="2400"/>
              <a:t> weather from </a:t>
            </a:r>
            <a:r>
              <a:rPr lang="en-US" sz="2400" b="1"/>
              <a:t>January to August</a:t>
            </a:r>
            <a:r>
              <a:rPr lang="en-US" sz="2400"/>
              <a:t>.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15EA09-7FDC-48AE-9D8A-1EC8EC81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8FAC5-C6DA-41B6-8A36-176BF4BF4BA5}"/>
              </a:ext>
            </a:extLst>
          </p:cNvPr>
          <p:cNvSpPr txBox="1"/>
          <p:nvPr/>
        </p:nvSpPr>
        <p:spPr>
          <a:xfrm>
            <a:off x="1654269" y="2308144"/>
            <a:ext cx="1665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A6B727"/>
                </a:solidFill>
              </a:rPr>
              <a:t>Climate</a:t>
            </a:r>
          </a:p>
        </p:txBody>
      </p:sp>
      <p:pic>
        <p:nvPicPr>
          <p:cNvPr id="1026" name="Picture 2" descr="Climate Change Icons - Download Free Vector Icons | Noun Project">
            <a:extLst>
              <a:ext uri="{FF2B5EF4-FFF2-40B4-BE49-F238E27FC236}">
                <a16:creationId xmlns:a16="http://schemas.microsoft.com/office/drawing/2014/main" id="{491B7DD5-C401-4BFE-8D89-F20A113AC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307" y="33163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Rainy scene">
            <a:extLst>
              <a:ext uri="{FF2B5EF4-FFF2-40B4-BE49-F238E27FC236}">
                <a16:creationId xmlns:a16="http://schemas.microsoft.com/office/drawing/2014/main" id="{8D133D9E-E93A-4217-A95B-E5F4845E8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18645" y="4438658"/>
            <a:ext cx="1845018" cy="18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1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58AEEB-3492-4930-9B73-9E5BA2FB4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400" b="1">
                <a:solidFill>
                  <a:schemeClr val="bg1"/>
                </a:solidFill>
              </a:rPr>
              <a:t>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3EFF4F-B165-4FE7-AD5E-F723710F8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754" y="2129417"/>
            <a:ext cx="3973943" cy="3440110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2800" b="1">
                <a:latin typeface="+mj-lt"/>
              </a:rPr>
              <a:t>Climate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The </a:t>
            </a:r>
            <a:r>
              <a:rPr lang="en-US" b="1">
                <a:solidFill>
                  <a:schemeClr val="bg1"/>
                </a:solidFill>
              </a:rPr>
              <a:t>temperature peaks </a:t>
            </a:r>
            <a:r>
              <a:rPr lang="en-US">
                <a:solidFill>
                  <a:schemeClr val="bg1"/>
                </a:solidFill>
              </a:rPr>
              <a:t>are observed mostly during </a:t>
            </a:r>
            <a:r>
              <a:rPr lang="en-US" b="1">
                <a:solidFill>
                  <a:schemeClr val="bg1"/>
                </a:solidFill>
              </a:rPr>
              <a:t>summer</a:t>
            </a:r>
            <a:r>
              <a:rPr lang="en-US">
                <a:solidFill>
                  <a:schemeClr val="bg1"/>
                </a:solidFill>
              </a:rPr>
              <a:t>, or </a:t>
            </a:r>
            <a:r>
              <a:rPr lang="en-US" b="1">
                <a:solidFill>
                  <a:schemeClr val="bg1"/>
                </a:solidFill>
              </a:rPr>
              <a:t>from June to August</a:t>
            </a:r>
            <a:r>
              <a:rPr lang="en-US">
                <a:solidFill>
                  <a:schemeClr val="bg1"/>
                </a:solidFill>
              </a:rPr>
              <a:t> and ranging </a:t>
            </a:r>
            <a:r>
              <a:rPr lang="en-US" b="1">
                <a:solidFill>
                  <a:schemeClr val="bg1"/>
                </a:solidFill>
              </a:rPr>
              <a:t>from 28 to 30 degree Celsius</a:t>
            </a:r>
            <a:r>
              <a:rPr lang="en-US">
                <a:solidFill>
                  <a:schemeClr val="bg1"/>
                </a:solidFill>
              </a:rPr>
              <a:t>. </a:t>
            </a:r>
          </a:p>
          <a:p>
            <a:pPr marL="285750" indent="-285750" defTabSz="4572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Humidity in these months are also particularly low, from 75 to 77%, with appropriate level of rainfall during said period.</a:t>
            </a:r>
          </a:p>
          <a:p>
            <a:pPr defTabSz="457200"/>
            <a:endParaRPr lang="en-US"/>
          </a:p>
          <a:p>
            <a:pPr defTabSz="457200"/>
            <a:endParaRPr lang="en-US">
              <a:solidFill>
                <a:schemeClr val="bg1"/>
              </a:solidFill>
            </a:endParaRPr>
          </a:p>
          <a:p>
            <a:pPr defTabSz="457200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FEA6DA-44A7-4BCC-B08D-A7461610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9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1" name="Picture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3FC57AFA-AEB9-4B14-948E-CC1C52FA5D4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42" r="433"/>
          <a:stretch/>
        </p:blipFill>
        <p:spPr>
          <a:xfrm>
            <a:off x="5550553" y="1100724"/>
            <a:ext cx="6315209" cy="4800600"/>
          </a:xfrm>
        </p:spPr>
      </p:pic>
    </p:spTree>
    <p:extLst>
      <p:ext uri="{BB962C8B-B14F-4D97-AF65-F5344CB8AC3E}">
        <p14:creationId xmlns:p14="http://schemas.microsoft.com/office/powerpoint/2010/main" val="126793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4032-330B-4254-B012-04123CF21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Geography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D0B0D-09E8-42A2-A629-006048EE6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/>
              <a:t>Advantages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F5BBD-BED9-4F4F-A2AF-42C2CBBBDE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tx1"/>
                </a:solidFill>
              </a:rPr>
              <a:t>One of the vital port cities of Vietnam.</a:t>
            </a:r>
          </a:p>
          <a:p>
            <a:pPr marL="45720" indent="0">
              <a:buNone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 A main transportation hub for domestic and foreign travel.</a:t>
            </a:r>
          </a:p>
          <a:p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Tropical climate.</a:t>
            </a:r>
          </a:p>
          <a:p>
            <a:pPr marL="45720" indent="0">
              <a:buNone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 Tourism development, specially Summer and Spring.</a:t>
            </a:r>
          </a:p>
          <a:p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Intermediary position.</a:t>
            </a:r>
          </a:p>
          <a:p>
            <a:pPr marL="45720" indent="0">
              <a:buNone/>
            </a:pPr>
            <a:r>
              <a:rPr lang="en-US">
                <a:solidFill>
                  <a:schemeClr val="tx1"/>
                </a:solidFill>
                <a:sym typeface="Wingdings" panose="05000000000000000000" pitchFamily="2" charset="2"/>
              </a:rPr>
              <a:t> Allow for two-way traffic from North to South of Vietnam.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8BB04-6CBD-49DF-9AC0-33FD5DDA70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/>
              <a:t>Disadvantages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11F63-1481-46AA-8C3D-069BD43D6A2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solidFill>
                  <a:schemeClr val="tx1"/>
                </a:solidFill>
              </a:rPr>
              <a:t>Natural disasters such as storms, tsunamis, earthquakes.</a:t>
            </a:r>
          </a:p>
          <a:p>
            <a:r>
              <a:rPr lang="en-US">
                <a:solidFill>
                  <a:schemeClr val="tx1"/>
                </a:solidFill>
              </a:rPr>
              <a:t>The fact that travelers can visit so conveniently might backfire.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07B68-A6B6-4011-A29B-E089FBBD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11" name="Graphic 10" descr="Tornado">
            <a:extLst>
              <a:ext uri="{FF2B5EF4-FFF2-40B4-BE49-F238E27FC236}">
                <a16:creationId xmlns:a16="http://schemas.microsoft.com/office/drawing/2014/main" id="{82300FC5-8485-4AE3-9730-53DCFB9F0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86637" y="4410962"/>
            <a:ext cx="914400" cy="914400"/>
          </a:xfrm>
          <a:prstGeom prst="rect">
            <a:avLst/>
          </a:prstGeom>
        </p:spPr>
      </p:pic>
      <p:pic>
        <p:nvPicPr>
          <p:cNvPr id="13" name="Graphic 12" descr="Cloud With Lightning And Rain">
            <a:extLst>
              <a:ext uri="{FF2B5EF4-FFF2-40B4-BE49-F238E27FC236}">
                <a16:creationId xmlns:a16="http://schemas.microsoft.com/office/drawing/2014/main" id="{10D755B2-D6CF-4761-BBB8-D190484D7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5130" y="4410962"/>
            <a:ext cx="914400" cy="914400"/>
          </a:xfrm>
          <a:prstGeom prst="rect">
            <a:avLst/>
          </a:prstGeom>
        </p:spPr>
      </p:pic>
      <p:pic>
        <p:nvPicPr>
          <p:cNvPr id="15" name="Picture 14" descr="A picture containing mirror&#10;&#10;Description automatically generated">
            <a:extLst>
              <a:ext uri="{FF2B5EF4-FFF2-40B4-BE49-F238E27FC236}">
                <a16:creationId xmlns:a16="http://schemas.microsoft.com/office/drawing/2014/main" id="{8BCF3629-5F80-4966-9E76-116B57EFAA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857" y1="30000" x2="26310" y2="32250"/>
                        <a14:foregroundMark x1="22262" y1="35750" x2="27381" y2="43750"/>
                        <a14:foregroundMark x1="27381" y1="43750" x2="35714" y2="67000"/>
                        <a14:foregroundMark x1="35714" y1="67000" x2="41190" y2="72750"/>
                        <a14:foregroundMark x1="41190" y1="72750" x2="42976" y2="61000"/>
                        <a14:foregroundMark x1="42976" y1="61000" x2="41905" y2="46500"/>
                        <a14:foregroundMark x1="41905" y1="46500" x2="37500" y2="34750"/>
                        <a14:foregroundMark x1="37500" y1="34750" x2="22976" y2="29000"/>
                        <a14:foregroundMark x1="22976" y1="29000" x2="20000" y2="33250"/>
                        <a14:foregroundMark x1="24762" y1="44000" x2="21905" y2="55750"/>
                        <a14:foregroundMark x1="21905" y1="55750" x2="24286" y2="43250"/>
                        <a14:foregroundMark x1="24286" y1="43250" x2="21429" y2="56750"/>
                        <a14:foregroundMark x1="21429" y1="56750" x2="25238" y2="67000"/>
                        <a14:foregroundMark x1="25238" y1="67000" x2="19762" y2="75000"/>
                        <a14:foregroundMark x1="19762" y1="75000" x2="26905" y2="77250"/>
                        <a14:foregroundMark x1="26905" y1="77250" x2="40119" y2="75000"/>
                        <a14:foregroundMark x1="40119" y1="75000" x2="44524" y2="61750"/>
                        <a14:foregroundMark x1="44524" y1="61750" x2="44643" y2="34250"/>
                        <a14:foregroundMark x1="44643" y1="34250" x2="42024" y2="22500"/>
                        <a14:foregroundMark x1="42024" y1="22500" x2="21667" y2="18750"/>
                        <a14:foregroundMark x1="21667" y1="18750" x2="15952" y2="24750"/>
                        <a14:foregroundMark x1="15952" y1="24750" x2="13929" y2="37750"/>
                        <a14:foregroundMark x1="13929" y1="37750" x2="15714" y2="73750"/>
                        <a14:foregroundMark x1="42500" y1="74250" x2="44881" y2="57500"/>
                        <a14:foregroundMark x1="28690" y1="20000" x2="41429" y2="22750"/>
                        <a14:foregroundMark x1="41429" y1="22750" x2="44762" y2="33500"/>
                        <a14:foregroundMark x1="44762" y1="33500" x2="44881" y2="36750"/>
                        <a14:foregroundMark x1="44167" y1="26750" x2="38810" y2="20750"/>
                        <a14:foregroundMark x1="38810" y1="20750" x2="18929" y2="20500"/>
                        <a14:foregroundMark x1="18929" y1="20500" x2="14286" y2="28500"/>
                        <a14:foregroundMark x1="14286" y1="28500" x2="14881" y2="41750"/>
                        <a14:foregroundMark x1="15833" y1="25000" x2="19762" y2="20000"/>
                        <a14:foregroundMark x1="16667" y1="22500" x2="19524" y2="20000"/>
                        <a14:foregroundMark x1="20238" y1="18250" x2="14405" y2="23500"/>
                        <a14:foregroundMark x1="14405" y1="23500" x2="14286" y2="23750"/>
                        <a14:foregroundMark x1="27143" y1="19500" x2="34286" y2="18750"/>
                        <a14:foregroundMark x1="34286" y1="18750" x2="40714" y2="20000"/>
                        <a14:foregroundMark x1="40714" y1="20000" x2="44524" y2="30250"/>
                        <a14:foregroundMark x1="44524" y1="30250" x2="44524" y2="71250"/>
                        <a14:foregroundMark x1="44524" y1="71250" x2="39762" y2="81500"/>
                        <a14:foregroundMark x1="39762" y1="81500" x2="18333" y2="80250"/>
                        <a14:foregroundMark x1="18333" y1="80250" x2="16667" y2="73750"/>
                        <a14:foregroundMark x1="16786" y1="75250" x2="17738" y2="76750"/>
                        <a14:foregroundMark x1="16310" y1="74000" x2="17262" y2="78250"/>
                      </a14:backgroundRemoval>
                    </a14:imgEffect>
                  </a14:imgLayer>
                </a14:imgProps>
              </a:ext>
            </a:extLst>
          </a:blip>
          <a:srcRect l="14318" t="19231" r="54117" b="18399"/>
          <a:stretch/>
        </p:blipFill>
        <p:spPr>
          <a:xfrm>
            <a:off x="1715023" y="2100821"/>
            <a:ext cx="597159" cy="561877"/>
          </a:xfrm>
          <a:prstGeom prst="rect">
            <a:avLst/>
          </a:prstGeom>
        </p:spPr>
      </p:pic>
      <p:pic>
        <p:nvPicPr>
          <p:cNvPr id="16" name="Picture 15" descr="A picture containing mirror&#10;&#10;Description automatically generated">
            <a:extLst>
              <a:ext uri="{FF2B5EF4-FFF2-40B4-BE49-F238E27FC236}">
                <a16:creationId xmlns:a16="http://schemas.microsoft.com/office/drawing/2014/main" id="{785C82C7-7090-4B3F-B4A0-F5E32C56A5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7857" y1="30000" x2="26310" y2="32250"/>
                        <a14:foregroundMark x1="22262" y1="35750" x2="27381" y2="43750"/>
                        <a14:foregroundMark x1="27381" y1="43750" x2="35714" y2="67000"/>
                        <a14:foregroundMark x1="35714" y1="67000" x2="41190" y2="72750"/>
                        <a14:foregroundMark x1="41190" y1="72750" x2="42976" y2="61000"/>
                        <a14:foregroundMark x1="42976" y1="61000" x2="41905" y2="46500"/>
                        <a14:foregroundMark x1="41905" y1="46500" x2="37500" y2="34750"/>
                        <a14:foregroundMark x1="37500" y1="34750" x2="22976" y2="29000"/>
                        <a14:foregroundMark x1="22976" y1="29000" x2="20000" y2="33250"/>
                        <a14:foregroundMark x1="24762" y1="44000" x2="21905" y2="55750"/>
                        <a14:foregroundMark x1="21905" y1="55750" x2="24286" y2="43250"/>
                        <a14:foregroundMark x1="24286" y1="43250" x2="21429" y2="56750"/>
                        <a14:foregroundMark x1="21429" y1="56750" x2="25238" y2="67000"/>
                        <a14:foregroundMark x1="25238" y1="67000" x2="19762" y2="75000"/>
                        <a14:foregroundMark x1="19762" y1="75000" x2="26905" y2="77250"/>
                        <a14:foregroundMark x1="26905" y1="77250" x2="40119" y2="75000"/>
                        <a14:foregroundMark x1="40119" y1="75000" x2="44524" y2="61750"/>
                        <a14:foregroundMark x1="44524" y1="61750" x2="44643" y2="34250"/>
                        <a14:foregroundMark x1="44643" y1="34250" x2="42024" y2="22500"/>
                        <a14:foregroundMark x1="42024" y1="22500" x2="21667" y2="18750"/>
                        <a14:foregroundMark x1="21667" y1="18750" x2="15952" y2="24750"/>
                        <a14:foregroundMark x1="15952" y1="24750" x2="13929" y2="37750"/>
                        <a14:foregroundMark x1="13929" y1="37750" x2="15714" y2="73750"/>
                        <a14:foregroundMark x1="42500" y1="74250" x2="44881" y2="57500"/>
                        <a14:foregroundMark x1="28690" y1="20000" x2="41429" y2="22750"/>
                        <a14:foregroundMark x1="41429" y1="22750" x2="44762" y2="33500"/>
                        <a14:foregroundMark x1="44762" y1="33500" x2="44881" y2="36750"/>
                        <a14:foregroundMark x1="44167" y1="26750" x2="38810" y2="20750"/>
                        <a14:foregroundMark x1="38810" y1="20750" x2="18929" y2="20500"/>
                        <a14:foregroundMark x1="18929" y1="20500" x2="14286" y2="28500"/>
                        <a14:foregroundMark x1="14286" y1="28500" x2="14881" y2="41750"/>
                        <a14:foregroundMark x1="15833" y1="25000" x2="19762" y2="20000"/>
                        <a14:foregroundMark x1="16667" y1="22500" x2="19524" y2="20000"/>
                        <a14:foregroundMark x1="20238" y1="18250" x2="14405" y2="23500"/>
                        <a14:foregroundMark x1="14405" y1="23500" x2="14286" y2="23750"/>
                        <a14:foregroundMark x1="27143" y1="19500" x2="34286" y2="18750"/>
                        <a14:foregroundMark x1="34286" y1="18750" x2="40714" y2="20000"/>
                        <a14:foregroundMark x1="40714" y1="20000" x2="44524" y2="30250"/>
                        <a14:foregroundMark x1="44524" y1="30250" x2="44524" y2="71250"/>
                        <a14:foregroundMark x1="44524" y1="71250" x2="39762" y2="81500"/>
                        <a14:foregroundMark x1="39762" y1="81500" x2="18333" y2="80250"/>
                        <a14:foregroundMark x1="18333" y1="80250" x2="16667" y2="73750"/>
                        <a14:foregroundMark x1="16786" y1="75250" x2="17738" y2="76750"/>
                        <a14:foregroundMark x1="16310" y1="74000" x2="17262" y2="78250"/>
                      </a14:backgroundRemoval>
                    </a14:imgEffect>
                  </a14:imgLayer>
                </a14:imgProps>
              </a:ext>
            </a:extLst>
          </a:blip>
          <a:srcRect l="54775" t="19231" r="13660" b="18399"/>
          <a:stretch/>
        </p:blipFill>
        <p:spPr>
          <a:xfrm>
            <a:off x="9888299" y="2104812"/>
            <a:ext cx="588678" cy="55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7" name="Picture Placeholder 6" descr="A large stone building with a mountain in the background&#10;&#10;Description automatically generated">
            <a:extLst>
              <a:ext uri="{FF2B5EF4-FFF2-40B4-BE49-F238E27FC236}">
                <a16:creationId xmlns:a16="http://schemas.microsoft.com/office/drawing/2014/main" id="{999FFD36-0F91-4CB7-B6D9-FCF4BF7684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3328" r="19563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501E0-D19B-4C27-9350-2BB266CC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400" b="1"/>
              <a:t>Attraction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4C8164-0737-4C37-B13F-55CDFDA57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7333" y="1576873"/>
            <a:ext cx="4683021" cy="4464489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My Son ruins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An archaeological site dated more than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a millennium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Former capital of the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Champa kingdom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Boasts more than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20 unique structures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on-site.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Relocated to the Cham Museum.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Recognized as a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World Heritage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by UNESCO.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312E7-FAAD-4C3A-B428-EC7BAD35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>
                <a:solidFill>
                  <a:srgbClr val="FFFFFF"/>
                </a:solidFill>
              </a:rPr>
              <a:pPr defTabSz="914400">
                <a:spcAft>
                  <a:spcPts val="600"/>
                </a:spcAft>
              </a:pPr>
              <a:t>7</a:t>
            </a:fld>
            <a:endParaRPr lang="en-US" sz="900" noProof="0">
              <a:solidFill>
                <a:srgbClr val="FFFFFF"/>
              </a:solidFill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87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92D4EC-5FEE-46B6-822B-BF9D4D428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457200"/>
            <a:r>
              <a:rPr lang="en-US" sz="4400" b="1"/>
              <a:t>Attraction</a:t>
            </a:r>
          </a:p>
        </p:txBody>
      </p:sp>
      <p:pic>
        <p:nvPicPr>
          <p:cNvPr id="7" name="Picture Placeholder 6" descr="A close up of a hillside next to a rock&#10;&#10;Description automatically generated">
            <a:extLst>
              <a:ext uri="{FF2B5EF4-FFF2-40B4-BE49-F238E27FC236}">
                <a16:creationId xmlns:a16="http://schemas.microsoft.com/office/drawing/2014/main" id="{0C755457-55F0-4891-A965-4AEB796ECD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6859" t="146" r="20828" b="-14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9A11A6-8421-4C45-812E-FB91114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1996" y="6041362"/>
            <a:ext cx="43200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 smtClean="0"/>
              <a:pPr defTabSz="914400">
                <a:spcAft>
                  <a:spcPts val="600"/>
                </a:spcAft>
              </a:pPr>
              <a:t>8</a:t>
            </a:fld>
            <a:endParaRPr lang="en-US" sz="900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10DD1D0-85E0-4AD0-905B-1827C2289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8553" y="1572639"/>
            <a:ext cx="4683021" cy="4464489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Marble Mountains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Limestone deposit protruding out from the beach, to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the south of Da Nang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Interwoven with paths leading to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deciduous cliffs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, with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splendid view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upon the beach and East Sea.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The attration offers </a:t>
            </a: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various religious sites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</a:rPr>
              <a:t> such as ancient pagodas built by the Nguyen Dynasty, and also an artisans’ village at its base.</a:t>
            </a:r>
          </a:p>
        </p:txBody>
      </p:sp>
    </p:spTree>
    <p:extLst>
      <p:ext uri="{BB962C8B-B14F-4D97-AF65-F5344CB8AC3E}">
        <p14:creationId xmlns:p14="http://schemas.microsoft.com/office/powerpoint/2010/main" val="29007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1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23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25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Isosceles Triangle 27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12254-33F8-4A95-9FE1-22C09F1D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/>
            <a:r>
              <a:rPr lang="en-US" sz="4400" b="1">
                <a:solidFill>
                  <a:srgbClr val="A6B727"/>
                </a:solidFill>
              </a:rPr>
              <a:t>Attraction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06BBD4-20D8-4E25-AA45-8960812E8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9" t="12926" b="6464"/>
          <a:stretch/>
        </p:blipFill>
        <p:spPr>
          <a:xfrm>
            <a:off x="5645022" y="1990604"/>
            <a:ext cx="5821865" cy="3118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F844A8-329B-4509-9F8A-2A865E8CC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6161" y="6182876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6D22F896-40B5-4ADD-8801-0D06FADFA095}" type="slidenum">
              <a:rPr lang="en-US" sz="900" noProof="0">
                <a:solidFill>
                  <a:schemeClr val="tx1">
                    <a:lumMod val="65000"/>
                    <a:lumOff val="35000"/>
                  </a:schemeClr>
                </a:solidFill>
              </a:rPr>
              <a:pPr defTabSz="914400">
                <a:spcAft>
                  <a:spcPts val="600"/>
                </a:spcAft>
              </a:pPr>
              <a:t>9</a:t>
            </a:fld>
            <a:endParaRPr lang="en-US" sz="900" noProof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Isosceles Triangle 29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4EEEBB4-E9E8-4FFA-B727-EC17C91E3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7076" y="1740590"/>
            <a:ext cx="4135817" cy="3368351"/>
          </a:xfrm>
        </p:spPr>
        <p:txBody>
          <a:bodyPr vert="horz" lIns="91440" tIns="45720" rIns="91440" bIns="45720" rtlCol="0">
            <a:normAutofit/>
          </a:bodyPr>
          <a:lstStyle/>
          <a:p>
            <a:pPr defTabSz="457200"/>
            <a:r>
              <a:rPr lang="en-US" sz="3200" b="1">
                <a:solidFill>
                  <a:schemeClr val="bg1"/>
                </a:solidFill>
              </a:rPr>
              <a:t>Bà Nà Hills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A  mountain resort.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Offering a gondola system up to 5-km long.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 top of the mountain is exactly 1487 meters above the sea level.</a:t>
            </a:r>
          </a:p>
          <a:p>
            <a:pPr marL="342900" indent="-342900" defTabSz="4572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The location of the famous Golden Bridge.</a:t>
            </a:r>
          </a:p>
        </p:txBody>
      </p:sp>
    </p:spTree>
    <p:extLst>
      <p:ext uri="{BB962C8B-B14F-4D97-AF65-F5344CB8AC3E}">
        <p14:creationId xmlns:p14="http://schemas.microsoft.com/office/powerpoint/2010/main" val="325480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uiExpand="1" build="p"/>
    </p:bld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F0D866-2B5B-42FA-BA6C-C5A2A7495C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78ADAB2-5713-4CC8-B21C-AD74ED6A7D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D3DDD6-8E74-4DF3-A7C9-6234C7DB3E7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818</Words>
  <Application>Microsoft Office PowerPoint</Application>
  <PresentationFormat>Widescreen</PresentationFormat>
  <Paragraphs>109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Corbel</vt:lpstr>
      <vt:lpstr>Wingdings</vt:lpstr>
      <vt:lpstr>Basis</vt:lpstr>
      <vt:lpstr>Đà Nẵng City</vt:lpstr>
      <vt:lpstr>Da Nang</vt:lpstr>
      <vt:lpstr>Geography</vt:lpstr>
      <vt:lpstr>Geography</vt:lpstr>
      <vt:lpstr>Geography</vt:lpstr>
      <vt:lpstr>Geography</vt:lpstr>
      <vt:lpstr>Attraction</vt:lpstr>
      <vt:lpstr>Attraction</vt:lpstr>
      <vt:lpstr>Attraction</vt:lpstr>
      <vt:lpstr>Attraction</vt:lpstr>
      <vt:lpstr>Attraction</vt:lpstr>
      <vt:lpstr>Attraction</vt:lpstr>
      <vt:lpstr> Statistics and Strategies</vt:lpstr>
      <vt:lpstr> Statistics and Strategies</vt:lpstr>
      <vt:lpstr>Statistics and Strategies</vt:lpstr>
      <vt:lpstr>References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2020-07-08T15:59:03Z</dcterms:created>
  <dcterms:modified xsi:type="dcterms:W3CDTF">2020-07-21T06:52:47Z</dcterms:modified>
</cp:coreProperties>
</file>